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4.jpg" ContentType="image/jpeg"/>
  <Override PartName="/ppt/media/image55.jpg" ContentType="image/jpeg"/>
  <Override PartName="/ppt/media/image63.jpg" ContentType="image/jpeg"/>
  <Override PartName="/ppt/media/image65.jpg" ContentType="image/jpeg"/>
  <Override PartName="/ppt/media/image68.jpg" ContentType="image/jpeg"/>
  <Override PartName="/ppt/media/image69.jpg" ContentType="image/jpeg"/>
  <Override PartName="/ppt/media/image70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84.jpg" ContentType="image/jpe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4"/>
    <p:sldMasterId id="2147484674" r:id="rId5"/>
    <p:sldMasterId id="2147484946" r:id="rId6"/>
    <p:sldMasterId id="2147485049" r:id="rId7"/>
  </p:sldMasterIdLst>
  <p:notesMasterIdLst>
    <p:notesMasterId r:id="rId51"/>
  </p:notesMasterIdLst>
  <p:sldIdLst>
    <p:sldId id="1271" r:id="rId8"/>
    <p:sldId id="257" r:id="rId9"/>
    <p:sldId id="258" r:id="rId10"/>
    <p:sldId id="260" r:id="rId11"/>
    <p:sldId id="270" r:id="rId12"/>
    <p:sldId id="275" r:id="rId13"/>
    <p:sldId id="276" r:id="rId14"/>
    <p:sldId id="1317" r:id="rId15"/>
    <p:sldId id="278" r:id="rId16"/>
    <p:sldId id="279" r:id="rId17"/>
    <p:sldId id="283" r:id="rId18"/>
    <p:sldId id="284" r:id="rId19"/>
    <p:sldId id="1318" r:id="rId20"/>
    <p:sldId id="1194" r:id="rId21"/>
    <p:sldId id="1152" r:id="rId22"/>
    <p:sldId id="1154" r:id="rId23"/>
    <p:sldId id="861" r:id="rId24"/>
    <p:sldId id="863" r:id="rId25"/>
    <p:sldId id="1322" r:id="rId26"/>
    <p:sldId id="1323" r:id="rId27"/>
    <p:sldId id="1324" r:id="rId28"/>
    <p:sldId id="1325" r:id="rId29"/>
    <p:sldId id="1326" r:id="rId30"/>
    <p:sldId id="1321" r:id="rId31"/>
    <p:sldId id="271" r:id="rId32"/>
    <p:sldId id="302" r:id="rId33"/>
    <p:sldId id="277" r:id="rId34"/>
    <p:sldId id="306" r:id="rId35"/>
    <p:sldId id="307" r:id="rId36"/>
    <p:sldId id="308" r:id="rId37"/>
    <p:sldId id="309" r:id="rId38"/>
    <p:sldId id="286" r:id="rId39"/>
    <p:sldId id="287" r:id="rId40"/>
    <p:sldId id="786" r:id="rId41"/>
    <p:sldId id="789" r:id="rId42"/>
    <p:sldId id="790" r:id="rId43"/>
    <p:sldId id="681" r:id="rId44"/>
    <p:sldId id="682" r:id="rId45"/>
    <p:sldId id="687" r:id="rId46"/>
    <p:sldId id="689" r:id="rId47"/>
    <p:sldId id="690" r:id="rId48"/>
    <p:sldId id="838" r:id="rId49"/>
    <p:sldId id="85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737" autoAdjust="0"/>
  </p:normalViewPr>
  <p:slideViewPr>
    <p:cSldViewPr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431B7-D604-4E6D-80B5-B5F628F1211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A979B6-A7AA-425E-B56D-C2F275069C9B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E55</a:t>
          </a:r>
        </a:p>
      </dgm:t>
    </dgm:pt>
    <dgm:pt modelId="{061A2FE6-2812-4BDD-B953-3C3DE08D029F}" type="parTrans" cxnId="{76203FB8-F916-46BB-AA9C-2B962A40A028}">
      <dgm:prSet/>
      <dgm:spPr/>
      <dgm:t>
        <a:bodyPr/>
        <a:lstStyle/>
        <a:p>
          <a:endParaRPr lang="en-US"/>
        </a:p>
      </dgm:t>
    </dgm:pt>
    <dgm:pt modelId="{EE6E2C88-48A8-468D-8A57-9EE4FE0C6E28}" type="sibTrans" cxnId="{76203FB8-F916-46BB-AA9C-2B962A40A028}">
      <dgm:prSet/>
      <dgm:spPr/>
      <dgm:t>
        <a:bodyPr/>
        <a:lstStyle/>
        <a:p>
          <a:endParaRPr lang="en-US"/>
        </a:p>
      </dgm:t>
    </dgm:pt>
    <dgm:pt modelId="{805A574C-DF09-4AC2-A9B9-0F75F0B6C5F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dirty="0"/>
            <a:t>Most versatile	</a:t>
          </a:r>
        </a:p>
      </dgm:t>
    </dgm:pt>
    <dgm:pt modelId="{D2F1A1D0-1868-4475-B5CB-C41F0899B8BB}" type="parTrans" cxnId="{6301D792-18D4-4108-B424-615924F3A385}">
      <dgm:prSet/>
      <dgm:spPr/>
      <dgm:t>
        <a:bodyPr/>
        <a:lstStyle/>
        <a:p>
          <a:endParaRPr lang="en-US"/>
        </a:p>
      </dgm:t>
    </dgm:pt>
    <dgm:pt modelId="{BB3FB02A-79A6-48CB-9EF8-18E2A779076D}" type="sibTrans" cxnId="{6301D792-18D4-4108-B424-615924F3A385}">
      <dgm:prSet/>
      <dgm:spPr/>
      <dgm:t>
        <a:bodyPr/>
        <a:lstStyle/>
        <a:p>
          <a:endParaRPr lang="en-US"/>
        </a:p>
      </dgm:t>
    </dgm:pt>
    <dgm:pt modelId="{8812A3EC-BD32-4F7D-9EFD-BD9D716760A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dirty="0"/>
            <a:t>Good accreditations</a:t>
          </a:r>
        </a:p>
      </dgm:t>
    </dgm:pt>
    <dgm:pt modelId="{A7BDD776-53DF-4218-816E-453043C954A1}" type="parTrans" cxnId="{1EB3030C-944F-4A3E-842B-466758645FB6}">
      <dgm:prSet/>
      <dgm:spPr/>
      <dgm:t>
        <a:bodyPr/>
        <a:lstStyle/>
        <a:p>
          <a:endParaRPr lang="en-US"/>
        </a:p>
      </dgm:t>
    </dgm:pt>
    <dgm:pt modelId="{266E2027-B9B1-47BB-8E85-B375856E15AC}" type="sibTrans" cxnId="{1EB3030C-944F-4A3E-842B-466758645FB6}">
      <dgm:prSet/>
      <dgm:spPr/>
      <dgm:t>
        <a:bodyPr/>
        <a:lstStyle/>
        <a:p>
          <a:endParaRPr lang="en-US"/>
        </a:p>
      </dgm:t>
    </dgm:pt>
    <dgm:pt modelId="{ECC2524B-59F1-47C2-9C0A-91524E70F5CD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E35</a:t>
          </a:r>
        </a:p>
      </dgm:t>
    </dgm:pt>
    <dgm:pt modelId="{151C4083-C427-465A-98CB-5F3C96CBDC60}" type="parTrans" cxnId="{32D567EE-5E4B-4069-BBBD-F927F6B3BA8C}">
      <dgm:prSet/>
      <dgm:spPr/>
      <dgm:t>
        <a:bodyPr/>
        <a:lstStyle/>
        <a:p>
          <a:endParaRPr lang="en-US"/>
        </a:p>
      </dgm:t>
    </dgm:pt>
    <dgm:pt modelId="{27F1F22C-2C33-4A1A-B81D-94E3B578D35A}" type="sibTrans" cxnId="{32D567EE-5E4B-4069-BBBD-F927F6B3BA8C}">
      <dgm:prSet/>
      <dgm:spPr/>
      <dgm:t>
        <a:bodyPr/>
        <a:lstStyle/>
        <a:p>
          <a:endParaRPr lang="en-US"/>
        </a:p>
      </dgm:t>
    </dgm:pt>
    <dgm:pt modelId="{5D272A46-4DAF-461E-AF98-11AF8F22270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dirty="0"/>
            <a:t>Easy to use</a:t>
          </a:r>
        </a:p>
      </dgm:t>
    </dgm:pt>
    <dgm:pt modelId="{1A33EA09-9AB4-4F70-952A-67178581FD21}" type="parTrans" cxnId="{113015A1-BE00-4417-A50C-D76F21216758}">
      <dgm:prSet/>
      <dgm:spPr/>
      <dgm:t>
        <a:bodyPr/>
        <a:lstStyle/>
        <a:p>
          <a:endParaRPr lang="en-US"/>
        </a:p>
      </dgm:t>
    </dgm:pt>
    <dgm:pt modelId="{005E90F6-AA90-4176-AC2A-A7D05C7EADFD}" type="sibTrans" cxnId="{113015A1-BE00-4417-A50C-D76F21216758}">
      <dgm:prSet/>
      <dgm:spPr/>
      <dgm:t>
        <a:bodyPr/>
        <a:lstStyle/>
        <a:p>
          <a:endParaRPr lang="en-US"/>
        </a:p>
      </dgm:t>
    </dgm:pt>
    <dgm:pt modelId="{A47F74AE-893A-4FA6-B476-92CB93643DE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dirty="0"/>
            <a:t>Economic</a:t>
          </a:r>
        </a:p>
      </dgm:t>
    </dgm:pt>
    <dgm:pt modelId="{CFA440CD-8901-4841-8A3C-7DE912D7BF50}" type="parTrans" cxnId="{A12CF184-9459-4989-8224-95C6DCB157A5}">
      <dgm:prSet/>
      <dgm:spPr/>
      <dgm:t>
        <a:bodyPr/>
        <a:lstStyle/>
        <a:p>
          <a:endParaRPr lang="en-US"/>
        </a:p>
      </dgm:t>
    </dgm:pt>
    <dgm:pt modelId="{94BB85D2-1864-4E02-B9D9-684B77EF8DF9}" type="sibTrans" cxnId="{A12CF184-9459-4989-8224-95C6DCB157A5}">
      <dgm:prSet/>
      <dgm:spPr/>
      <dgm:t>
        <a:bodyPr/>
        <a:lstStyle/>
        <a:p>
          <a:endParaRPr lang="en-US"/>
        </a:p>
      </dgm:t>
    </dgm:pt>
    <dgm:pt modelId="{DEB6F288-7387-4281-A71F-75F804F5B6FF}">
      <dgm:prSet phldrT="[Text]"/>
      <dgm:spPr>
        <a:solidFill>
          <a:srgbClr val="FF0000"/>
        </a:solidFill>
      </dgm:spPr>
      <dgm:t>
        <a:bodyPr/>
        <a:lstStyle/>
        <a:p>
          <a:pPr algn="l"/>
          <a:r>
            <a:rPr lang="en-US" b="1" dirty="0">
              <a:solidFill>
                <a:schemeClr val="bg1"/>
              </a:solidFill>
            </a:rPr>
            <a:t>E75</a:t>
          </a:r>
        </a:p>
      </dgm:t>
    </dgm:pt>
    <dgm:pt modelId="{4416F58C-2AAE-4C19-86F3-5A52317611C7}" type="parTrans" cxnId="{028635D0-F614-464C-BA86-F4CB0E12B36D}">
      <dgm:prSet/>
      <dgm:spPr/>
      <dgm:t>
        <a:bodyPr/>
        <a:lstStyle/>
        <a:p>
          <a:endParaRPr lang="en-US"/>
        </a:p>
      </dgm:t>
    </dgm:pt>
    <dgm:pt modelId="{1DC786B9-382D-4B77-AEC3-0AEE6688D1AC}" type="sibTrans" cxnId="{028635D0-F614-464C-BA86-F4CB0E12B36D}">
      <dgm:prSet/>
      <dgm:spPr/>
      <dgm:t>
        <a:bodyPr/>
        <a:lstStyle/>
        <a:p>
          <a:endParaRPr lang="en-US"/>
        </a:p>
      </dgm:t>
    </dgm:pt>
    <dgm:pt modelId="{DCF9690C-6F5B-4437-B379-CF037BE9476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dirty="0"/>
            <a:t>critical application</a:t>
          </a:r>
        </a:p>
      </dgm:t>
    </dgm:pt>
    <dgm:pt modelId="{8A1316D6-A1C2-42B5-B95C-3A08FEFB1AD8}" type="parTrans" cxnId="{1EF05F92-12A0-484F-858B-078AD74821C9}">
      <dgm:prSet/>
      <dgm:spPr/>
      <dgm:t>
        <a:bodyPr/>
        <a:lstStyle/>
        <a:p>
          <a:endParaRPr lang="en-US"/>
        </a:p>
      </dgm:t>
    </dgm:pt>
    <dgm:pt modelId="{231B9D96-C130-4603-8077-1E00490E2C9B}" type="sibTrans" cxnId="{1EF05F92-12A0-484F-858B-078AD74821C9}">
      <dgm:prSet/>
      <dgm:spPr/>
      <dgm:t>
        <a:bodyPr/>
        <a:lstStyle/>
        <a:p>
          <a:endParaRPr lang="en-US"/>
        </a:p>
      </dgm:t>
    </dgm:pt>
    <dgm:pt modelId="{BC0DBC50-6C22-43A8-8526-1B112878F41E}">
      <dgm:prSet custT="1"/>
      <dgm:spPr/>
      <dgm:t>
        <a:bodyPr/>
        <a:lstStyle/>
        <a:p>
          <a:r>
            <a:rPr lang="en-US" sz="1800" dirty="0"/>
            <a:t>Best accreditations</a:t>
          </a:r>
        </a:p>
      </dgm:t>
    </dgm:pt>
    <dgm:pt modelId="{2946EB96-9558-4EE6-88B8-6364B359AB36}" type="parTrans" cxnId="{D926129A-BA2B-4275-A5E1-19511577A4C8}">
      <dgm:prSet/>
      <dgm:spPr/>
      <dgm:t>
        <a:bodyPr/>
        <a:lstStyle/>
        <a:p>
          <a:endParaRPr lang="en-US"/>
        </a:p>
      </dgm:t>
    </dgm:pt>
    <dgm:pt modelId="{D7F8FB08-7940-458E-B7F4-8B36471D9543}" type="sibTrans" cxnId="{D926129A-BA2B-4275-A5E1-19511577A4C8}">
      <dgm:prSet/>
      <dgm:spPr/>
      <dgm:t>
        <a:bodyPr/>
        <a:lstStyle/>
        <a:p>
          <a:endParaRPr lang="en-US"/>
        </a:p>
      </dgm:t>
    </dgm:pt>
    <dgm:pt modelId="{537D7755-1E43-4783-A5E4-D6181C322A77}" type="pres">
      <dgm:prSet presAssocID="{F88431B7-D604-4E6D-80B5-B5F628F12117}" presName="arrowDiagram" presStyleCnt="0">
        <dgm:presLayoutVars>
          <dgm:chMax val="5"/>
          <dgm:dir/>
          <dgm:resizeHandles val="exact"/>
        </dgm:presLayoutVars>
      </dgm:prSet>
      <dgm:spPr/>
    </dgm:pt>
    <dgm:pt modelId="{0198BDB3-D5B5-4C1A-B6E5-8A3CEDBD9F95}" type="pres">
      <dgm:prSet presAssocID="{F88431B7-D604-4E6D-80B5-B5F628F12117}" presName="arrow" presStyleLbl="bgShp" presStyleIdx="0" presStyleCnt="1"/>
      <dgm:spPr/>
    </dgm:pt>
    <dgm:pt modelId="{C7F54FDF-0447-4469-9C74-3B156DD8EFC3}" type="pres">
      <dgm:prSet presAssocID="{F88431B7-D604-4E6D-80B5-B5F628F12117}" presName="arrowDiagram3" presStyleCnt="0"/>
      <dgm:spPr/>
    </dgm:pt>
    <dgm:pt modelId="{0F6454BF-92A7-4033-BDCB-DEBCE2715C01}" type="pres">
      <dgm:prSet presAssocID="{ECC2524B-59F1-47C2-9C0A-91524E70F5CD}" presName="bullet3a" presStyleLbl="node1" presStyleIdx="0" presStyleCnt="3"/>
      <dgm:spPr/>
    </dgm:pt>
    <dgm:pt modelId="{337E2625-816F-4A67-93E1-5B26CEB29BC7}" type="pres">
      <dgm:prSet presAssocID="{ECC2524B-59F1-47C2-9C0A-91524E70F5CD}" presName="textBox3a" presStyleLbl="revTx" presStyleIdx="0" presStyleCnt="3">
        <dgm:presLayoutVars>
          <dgm:bulletEnabled val="1"/>
        </dgm:presLayoutVars>
      </dgm:prSet>
      <dgm:spPr/>
    </dgm:pt>
    <dgm:pt modelId="{F96EB04C-02E5-4525-8C86-2396996CDA0C}" type="pres">
      <dgm:prSet presAssocID="{ECA979B6-A7AA-425E-B56D-C2F275069C9B}" presName="bullet3b" presStyleLbl="node1" presStyleIdx="1" presStyleCnt="3" custLinFactNeighborX="28656"/>
      <dgm:spPr/>
    </dgm:pt>
    <dgm:pt modelId="{5D9CB33F-C46A-4B45-87F6-A329CC04D679}" type="pres">
      <dgm:prSet presAssocID="{ECA979B6-A7AA-425E-B56D-C2F275069C9B}" presName="textBox3b" presStyleLbl="revTx" presStyleIdx="1" presStyleCnt="3" custLinFactNeighborX="5616">
        <dgm:presLayoutVars>
          <dgm:bulletEnabled val="1"/>
        </dgm:presLayoutVars>
      </dgm:prSet>
      <dgm:spPr/>
    </dgm:pt>
    <dgm:pt modelId="{A90CB1B4-4651-4BCD-AE02-BC38F5A29D81}" type="pres">
      <dgm:prSet presAssocID="{DEB6F288-7387-4281-A71F-75F804F5B6FF}" presName="bullet3c" presStyleLbl="node1" presStyleIdx="2" presStyleCnt="3"/>
      <dgm:spPr/>
    </dgm:pt>
    <dgm:pt modelId="{320176A9-55A7-4FED-BBED-CDC29F7D730D}" type="pres">
      <dgm:prSet presAssocID="{DEB6F288-7387-4281-A71F-75F804F5B6FF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9E726308-873A-42C7-97EF-879701B019F2}" type="presOf" srcId="{BC0DBC50-6C22-43A8-8526-1B112878F41E}" destId="{320176A9-55A7-4FED-BBED-CDC29F7D730D}" srcOrd="0" destOrd="2" presId="urn:microsoft.com/office/officeart/2005/8/layout/arrow2"/>
    <dgm:cxn modelId="{5E93AB0B-96D3-48A9-84FE-9CADA9C8E42D}" type="presOf" srcId="{F88431B7-D604-4E6D-80B5-B5F628F12117}" destId="{537D7755-1E43-4783-A5E4-D6181C322A77}" srcOrd="0" destOrd="0" presId="urn:microsoft.com/office/officeart/2005/8/layout/arrow2"/>
    <dgm:cxn modelId="{1EB3030C-944F-4A3E-842B-466758645FB6}" srcId="{ECA979B6-A7AA-425E-B56D-C2F275069C9B}" destId="{8812A3EC-BD32-4F7D-9EFD-BD9D716760A4}" srcOrd="1" destOrd="0" parTransId="{A7BDD776-53DF-4218-816E-453043C954A1}" sibTransId="{266E2027-B9B1-47BB-8E85-B375856E15AC}"/>
    <dgm:cxn modelId="{B2029064-959C-41A1-919B-684033E6C58B}" type="presOf" srcId="{8812A3EC-BD32-4F7D-9EFD-BD9D716760A4}" destId="{5D9CB33F-C46A-4B45-87F6-A329CC04D679}" srcOrd="0" destOrd="2" presId="urn:microsoft.com/office/officeart/2005/8/layout/arrow2"/>
    <dgm:cxn modelId="{5325BA65-DEB5-4359-81E7-DA8B92DBF5D9}" type="presOf" srcId="{805A574C-DF09-4AC2-A9B9-0F75F0B6C5FE}" destId="{5D9CB33F-C46A-4B45-87F6-A329CC04D679}" srcOrd="0" destOrd="1" presId="urn:microsoft.com/office/officeart/2005/8/layout/arrow2"/>
    <dgm:cxn modelId="{A62A9A55-4DAA-4A34-8BB1-9EA67BEB0474}" type="presOf" srcId="{DEB6F288-7387-4281-A71F-75F804F5B6FF}" destId="{320176A9-55A7-4FED-BBED-CDC29F7D730D}" srcOrd="0" destOrd="0" presId="urn:microsoft.com/office/officeart/2005/8/layout/arrow2"/>
    <dgm:cxn modelId="{A12CF184-9459-4989-8224-95C6DCB157A5}" srcId="{ECC2524B-59F1-47C2-9C0A-91524E70F5CD}" destId="{A47F74AE-893A-4FA6-B476-92CB93643DE7}" srcOrd="1" destOrd="0" parTransId="{CFA440CD-8901-4841-8A3C-7DE912D7BF50}" sibTransId="{94BB85D2-1864-4E02-B9D9-684B77EF8DF9}"/>
    <dgm:cxn modelId="{1EF05F92-12A0-484F-858B-078AD74821C9}" srcId="{DEB6F288-7387-4281-A71F-75F804F5B6FF}" destId="{DCF9690C-6F5B-4437-B379-CF037BE9476F}" srcOrd="0" destOrd="0" parTransId="{8A1316D6-A1C2-42B5-B95C-3A08FEFB1AD8}" sibTransId="{231B9D96-C130-4603-8077-1E00490E2C9B}"/>
    <dgm:cxn modelId="{6301D792-18D4-4108-B424-615924F3A385}" srcId="{ECA979B6-A7AA-425E-B56D-C2F275069C9B}" destId="{805A574C-DF09-4AC2-A9B9-0F75F0B6C5FE}" srcOrd="0" destOrd="0" parTransId="{D2F1A1D0-1868-4475-B5CB-C41F0899B8BB}" sibTransId="{BB3FB02A-79A6-48CB-9EF8-18E2A779076D}"/>
    <dgm:cxn modelId="{D926129A-BA2B-4275-A5E1-19511577A4C8}" srcId="{DEB6F288-7387-4281-A71F-75F804F5B6FF}" destId="{BC0DBC50-6C22-43A8-8526-1B112878F41E}" srcOrd="1" destOrd="0" parTransId="{2946EB96-9558-4EE6-88B8-6364B359AB36}" sibTransId="{D7F8FB08-7940-458E-B7F4-8B36471D9543}"/>
    <dgm:cxn modelId="{113015A1-BE00-4417-A50C-D76F21216758}" srcId="{ECC2524B-59F1-47C2-9C0A-91524E70F5CD}" destId="{5D272A46-4DAF-461E-AF98-11AF8F222709}" srcOrd="0" destOrd="0" parTransId="{1A33EA09-9AB4-4F70-952A-67178581FD21}" sibTransId="{005E90F6-AA90-4176-AC2A-A7D05C7EADFD}"/>
    <dgm:cxn modelId="{B7F3BDAA-1CB7-4D08-AFF7-0E25ED43AE93}" type="presOf" srcId="{DCF9690C-6F5B-4437-B379-CF037BE9476F}" destId="{320176A9-55A7-4FED-BBED-CDC29F7D730D}" srcOrd="0" destOrd="1" presId="urn:microsoft.com/office/officeart/2005/8/layout/arrow2"/>
    <dgm:cxn modelId="{76203FB8-F916-46BB-AA9C-2B962A40A028}" srcId="{F88431B7-D604-4E6D-80B5-B5F628F12117}" destId="{ECA979B6-A7AA-425E-B56D-C2F275069C9B}" srcOrd="1" destOrd="0" parTransId="{061A2FE6-2812-4BDD-B953-3C3DE08D029F}" sibTransId="{EE6E2C88-48A8-468D-8A57-9EE4FE0C6E28}"/>
    <dgm:cxn modelId="{C0C6BEB8-4A37-4C40-809F-1A99C0F74FF1}" type="presOf" srcId="{A47F74AE-893A-4FA6-B476-92CB93643DE7}" destId="{337E2625-816F-4A67-93E1-5B26CEB29BC7}" srcOrd="0" destOrd="2" presId="urn:microsoft.com/office/officeart/2005/8/layout/arrow2"/>
    <dgm:cxn modelId="{BA4B85CA-CF59-4236-B211-F107F99CBDF0}" type="presOf" srcId="{5D272A46-4DAF-461E-AF98-11AF8F222709}" destId="{337E2625-816F-4A67-93E1-5B26CEB29BC7}" srcOrd="0" destOrd="1" presId="urn:microsoft.com/office/officeart/2005/8/layout/arrow2"/>
    <dgm:cxn modelId="{00AD8ECB-8C30-4BDA-AA91-E7DF86B8F160}" type="presOf" srcId="{ECC2524B-59F1-47C2-9C0A-91524E70F5CD}" destId="{337E2625-816F-4A67-93E1-5B26CEB29BC7}" srcOrd="0" destOrd="0" presId="urn:microsoft.com/office/officeart/2005/8/layout/arrow2"/>
    <dgm:cxn modelId="{028635D0-F614-464C-BA86-F4CB0E12B36D}" srcId="{F88431B7-D604-4E6D-80B5-B5F628F12117}" destId="{DEB6F288-7387-4281-A71F-75F804F5B6FF}" srcOrd="2" destOrd="0" parTransId="{4416F58C-2AAE-4C19-86F3-5A52317611C7}" sibTransId="{1DC786B9-382D-4B77-AEC3-0AEE6688D1AC}"/>
    <dgm:cxn modelId="{32D567EE-5E4B-4069-BBBD-F927F6B3BA8C}" srcId="{F88431B7-D604-4E6D-80B5-B5F628F12117}" destId="{ECC2524B-59F1-47C2-9C0A-91524E70F5CD}" srcOrd="0" destOrd="0" parTransId="{151C4083-C427-465A-98CB-5F3C96CBDC60}" sibTransId="{27F1F22C-2C33-4A1A-B81D-94E3B578D35A}"/>
    <dgm:cxn modelId="{D3676EF7-13DE-48B1-B3E5-333884097DE5}" type="presOf" srcId="{ECA979B6-A7AA-425E-B56D-C2F275069C9B}" destId="{5D9CB33F-C46A-4B45-87F6-A329CC04D679}" srcOrd="0" destOrd="0" presId="urn:microsoft.com/office/officeart/2005/8/layout/arrow2"/>
    <dgm:cxn modelId="{3605A856-260F-4A2A-AF51-AEF689C680D8}" type="presParOf" srcId="{537D7755-1E43-4783-A5E4-D6181C322A77}" destId="{0198BDB3-D5B5-4C1A-B6E5-8A3CEDBD9F95}" srcOrd="0" destOrd="0" presId="urn:microsoft.com/office/officeart/2005/8/layout/arrow2"/>
    <dgm:cxn modelId="{9A39D307-8249-4B5D-85B8-99251DFD5BC5}" type="presParOf" srcId="{537D7755-1E43-4783-A5E4-D6181C322A77}" destId="{C7F54FDF-0447-4469-9C74-3B156DD8EFC3}" srcOrd="1" destOrd="0" presId="urn:microsoft.com/office/officeart/2005/8/layout/arrow2"/>
    <dgm:cxn modelId="{921FF40A-8C83-4CB2-9BC1-8F9AF6AA75EA}" type="presParOf" srcId="{C7F54FDF-0447-4469-9C74-3B156DD8EFC3}" destId="{0F6454BF-92A7-4033-BDCB-DEBCE2715C01}" srcOrd="0" destOrd="0" presId="urn:microsoft.com/office/officeart/2005/8/layout/arrow2"/>
    <dgm:cxn modelId="{26CFE24E-CD2B-46F9-925E-24E006689857}" type="presParOf" srcId="{C7F54FDF-0447-4469-9C74-3B156DD8EFC3}" destId="{337E2625-816F-4A67-93E1-5B26CEB29BC7}" srcOrd="1" destOrd="0" presId="urn:microsoft.com/office/officeart/2005/8/layout/arrow2"/>
    <dgm:cxn modelId="{D22D3028-B61C-4786-AB69-4FC34098B514}" type="presParOf" srcId="{C7F54FDF-0447-4469-9C74-3B156DD8EFC3}" destId="{F96EB04C-02E5-4525-8C86-2396996CDA0C}" srcOrd="2" destOrd="0" presId="urn:microsoft.com/office/officeart/2005/8/layout/arrow2"/>
    <dgm:cxn modelId="{1FA84D91-230F-4087-BF90-D428639F8E7D}" type="presParOf" srcId="{C7F54FDF-0447-4469-9C74-3B156DD8EFC3}" destId="{5D9CB33F-C46A-4B45-87F6-A329CC04D679}" srcOrd="3" destOrd="0" presId="urn:microsoft.com/office/officeart/2005/8/layout/arrow2"/>
    <dgm:cxn modelId="{E545A844-3F22-4D69-BB82-9704C5A779EC}" type="presParOf" srcId="{C7F54FDF-0447-4469-9C74-3B156DD8EFC3}" destId="{A90CB1B4-4651-4BCD-AE02-BC38F5A29D81}" srcOrd="4" destOrd="0" presId="urn:microsoft.com/office/officeart/2005/8/layout/arrow2"/>
    <dgm:cxn modelId="{B47EA019-C89D-4319-9031-5D2FBFE28DB5}" type="presParOf" srcId="{C7F54FDF-0447-4469-9C74-3B156DD8EFC3}" destId="{320176A9-55A7-4FED-BBED-CDC29F7D730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8BDB3-D5B5-4C1A-B6E5-8A3CEDBD9F95}">
      <dsp:nvSpPr>
        <dsp:cNvPr id="0" name=""/>
        <dsp:cNvSpPr/>
      </dsp:nvSpPr>
      <dsp:spPr>
        <a:xfrm>
          <a:off x="0" y="42267"/>
          <a:ext cx="8620125" cy="538757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454BF-92A7-4033-BDCB-DEBCE2715C01}">
      <dsp:nvSpPr>
        <dsp:cNvPr id="0" name=""/>
        <dsp:cNvSpPr/>
      </dsp:nvSpPr>
      <dsp:spPr>
        <a:xfrm>
          <a:off x="1094755" y="3760773"/>
          <a:ext cx="224123" cy="224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E2625-816F-4A67-93E1-5B26CEB29BC7}">
      <dsp:nvSpPr>
        <dsp:cNvPr id="0" name=""/>
        <dsp:cNvSpPr/>
      </dsp:nvSpPr>
      <dsp:spPr>
        <a:xfrm>
          <a:off x="1206817" y="3872835"/>
          <a:ext cx="2008489" cy="1557010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58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E35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Easy to use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Economic</a:t>
          </a:r>
        </a:p>
      </dsp:txBody>
      <dsp:txXfrm>
        <a:off x="1206817" y="3872835"/>
        <a:ext cx="2008489" cy="1557010"/>
      </dsp:txXfrm>
    </dsp:sp>
    <dsp:sp modelId="{F96EB04C-02E5-4525-8C86-2396996CDA0C}">
      <dsp:nvSpPr>
        <dsp:cNvPr id="0" name=""/>
        <dsp:cNvSpPr/>
      </dsp:nvSpPr>
      <dsp:spPr>
        <a:xfrm>
          <a:off x="3189173" y="2296430"/>
          <a:ext cx="405145" cy="405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CB33F-C46A-4B45-87F6-A329CC04D679}">
      <dsp:nvSpPr>
        <dsp:cNvPr id="0" name=""/>
        <dsp:cNvSpPr/>
      </dsp:nvSpPr>
      <dsp:spPr>
        <a:xfrm>
          <a:off x="3391832" y="2499003"/>
          <a:ext cx="2068830" cy="2930842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678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E55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Most versatile	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Good accreditations</a:t>
          </a:r>
        </a:p>
      </dsp:txBody>
      <dsp:txXfrm>
        <a:off x="3391832" y="2499003"/>
        <a:ext cx="2068830" cy="2930842"/>
      </dsp:txXfrm>
    </dsp:sp>
    <dsp:sp modelId="{A90CB1B4-4651-4BCD-AE02-BC38F5A29D81}">
      <dsp:nvSpPr>
        <dsp:cNvPr id="0" name=""/>
        <dsp:cNvSpPr/>
      </dsp:nvSpPr>
      <dsp:spPr>
        <a:xfrm>
          <a:off x="5452229" y="1405324"/>
          <a:ext cx="560308" cy="560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176A9-55A7-4FED-BBED-CDC29F7D730D}">
      <dsp:nvSpPr>
        <dsp:cNvPr id="0" name=""/>
        <dsp:cNvSpPr/>
      </dsp:nvSpPr>
      <dsp:spPr>
        <a:xfrm>
          <a:off x="5732383" y="1685478"/>
          <a:ext cx="2068830" cy="3744366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896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</a:rPr>
            <a:t>E75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critical application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Best accreditations</a:t>
          </a:r>
        </a:p>
      </dsp:txBody>
      <dsp:txXfrm>
        <a:off x="5732383" y="1685478"/>
        <a:ext cx="2068830" cy="3744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0D65F-DB6B-45EC-BAAA-46C16B6D77F4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8E99E-D423-40BF-BDA3-77A2FF90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3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These advantages are against PVC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1D141-9DDE-4BB4-9246-84A84EB8C0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86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D4FDA2-E932-0349-9ADE-DB67F90BDF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4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Onsite Testing.</a:t>
            </a:r>
          </a:p>
          <a:p>
            <a:r>
              <a:rPr lang="en-US" dirty="0"/>
              <a:t>Fosroc</a:t>
            </a:r>
            <a:r>
              <a:rPr lang="en-US" baseline="0" dirty="0"/>
              <a:t> India is equipped with the testing equipment for checking the performance of Reinforcement bars as well as threaded rods. The diameters from 8 mm to 40 mm of reinforcement bars and M8 to M30 diameters of threaded rods can be tested with 30 Ton and 60 Ton testers 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8344C-4DAC-4039-8B48-9A4696DFE5D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6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7324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64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813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23386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650" y="1196975"/>
            <a:ext cx="423386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126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63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635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40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26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303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642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274638"/>
            <a:ext cx="2154238" cy="639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313487" cy="639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75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3"/>
          <p:cNvSpPr>
            <a:spLocks noChangeShapeType="1"/>
          </p:cNvSpPr>
          <p:nvPr userDrawn="1"/>
        </p:nvSpPr>
        <p:spPr bwMode="auto">
          <a:xfrm>
            <a:off x="906734" y="1124744"/>
            <a:ext cx="7164586" cy="0"/>
          </a:xfrm>
          <a:prstGeom prst="line">
            <a:avLst/>
          </a:prstGeom>
          <a:noFill/>
          <a:ln w="3175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926900" y="389731"/>
            <a:ext cx="7144420" cy="735013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5600" dirty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46" y="6337614"/>
            <a:ext cx="471721" cy="496993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6372200" y="6489648"/>
            <a:ext cx="1358929" cy="179712"/>
            <a:chOff x="5868432" y="6489648"/>
            <a:chExt cx="1358929" cy="179712"/>
          </a:xfrm>
        </p:grpSpPr>
        <p:sp>
          <p:nvSpPr>
            <p:cNvPr id="22" name="Rectangle 21"/>
            <p:cNvSpPr>
              <a:spLocks/>
            </p:cNvSpPr>
            <p:nvPr/>
          </p:nvSpPr>
          <p:spPr bwMode="auto">
            <a:xfrm>
              <a:off x="6156176" y="6514332"/>
              <a:ext cx="1071185" cy="14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plus.google.com/+fosroc/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432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 userDrawn="1"/>
        </p:nvGrpSpPr>
        <p:grpSpPr>
          <a:xfrm>
            <a:off x="2249538" y="6489648"/>
            <a:ext cx="1358929" cy="179712"/>
            <a:chOff x="2915816" y="6489648"/>
            <a:chExt cx="1358929" cy="179712"/>
          </a:xfrm>
        </p:grpSpPr>
        <p:sp>
          <p:nvSpPr>
            <p:cNvPr id="25" name="Rectangle 19"/>
            <p:cNvSpPr>
              <a:spLocks/>
            </p:cNvSpPr>
            <p:nvPr/>
          </p:nvSpPr>
          <p:spPr bwMode="auto">
            <a:xfrm>
              <a:off x="3179557" y="6514333"/>
              <a:ext cx="1095188" cy="13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linkedin/company/fosroc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 userDrawn="1"/>
        </p:nvGrpSpPr>
        <p:grpSpPr>
          <a:xfrm>
            <a:off x="611560" y="6489648"/>
            <a:ext cx="1007584" cy="180000"/>
            <a:chOff x="827584" y="6489648"/>
            <a:chExt cx="1007584" cy="180000"/>
          </a:xfrm>
        </p:grpSpPr>
        <p:sp>
          <p:nvSpPr>
            <p:cNvPr id="29" name="Rectangle 15"/>
            <p:cNvSpPr>
              <a:spLocks/>
            </p:cNvSpPr>
            <p:nvPr/>
          </p:nvSpPr>
          <p:spPr bwMode="auto">
            <a:xfrm>
              <a:off x="1122411" y="6514549"/>
              <a:ext cx="712757" cy="1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www.fosroc.com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6489648"/>
              <a:ext cx="180000" cy="1800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 userDrawn="1"/>
        </p:nvGrpSpPr>
        <p:grpSpPr>
          <a:xfrm>
            <a:off x="4238861" y="6489648"/>
            <a:ext cx="1502945" cy="180000"/>
            <a:chOff x="4509215" y="6489648"/>
            <a:chExt cx="1502945" cy="180000"/>
          </a:xfrm>
        </p:grpSpPr>
        <p:sp>
          <p:nvSpPr>
            <p:cNvPr id="32" name="Rectangle 17"/>
            <p:cNvSpPr>
              <a:spLocks/>
            </p:cNvSpPr>
            <p:nvPr userDrawn="1"/>
          </p:nvSpPr>
          <p:spPr bwMode="auto">
            <a:xfrm>
              <a:off x="4798277" y="6520449"/>
              <a:ext cx="1213883" cy="11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Fosroc-International-Limited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215" y="6489648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024879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6078537" cy="7064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196975"/>
            <a:ext cx="4233862" cy="5472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65650" y="1196975"/>
            <a:ext cx="4233863" cy="5472113"/>
          </a:xfrm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2424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6078537" cy="7064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196975"/>
            <a:ext cx="4233862" cy="5472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565650" y="1196975"/>
            <a:ext cx="4233863" cy="5472113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75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6078537" cy="7064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196975"/>
            <a:ext cx="8620125" cy="5472113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7218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76070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06734" y="3416968"/>
            <a:ext cx="7164586" cy="72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>
            <a:lvl1pPr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sym typeface="Gill Sans" charset="0"/>
              </a:rPr>
              <a:t>Main Title</a:t>
            </a:r>
          </a:p>
        </p:txBody>
      </p:sp>
      <p:sp>
        <p:nvSpPr>
          <p:cNvPr id="25" name="Line 3"/>
          <p:cNvSpPr>
            <a:spLocks noChangeShapeType="1"/>
          </p:cNvSpPr>
          <p:nvPr userDrawn="1"/>
        </p:nvSpPr>
        <p:spPr bwMode="auto">
          <a:xfrm>
            <a:off x="906734" y="3223051"/>
            <a:ext cx="7164586" cy="0"/>
          </a:xfrm>
          <a:prstGeom prst="line">
            <a:avLst/>
          </a:prstGeom>
          <a:noFill/>
          <a:ln w="3175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58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088967"/>
            <a:ext cx="8378419" cy="460585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56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746" y="6337614"/>
            <a:ext cx="471721" cy="49699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6372200" y="6489648"/>
            <a:ext cx="1358929" cy="179712"/>
            <a:chOff x="5868432" y="6489648"/>
            <a:chExt cx="1358929" cy="179712"/>
          </a:xfrm>
        </p:grpSpPr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6156176" y="6514332"/>
              <a:ext cx="1071185" cy="14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plus.google.com/+</a:t>
              </a: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8432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2249538" y="6489648"/>
            <a:ext cx="1358929" cy="179712"/>
            <a:chOff x="2915816" y="6489648"/>
            <a:chExt cx="1358929" cy="179712"/>
          </a:xfrm>
        </p:grpSpPr>
        <p:sp>
          <p:nvSpPr>
            <p:cNvPr id="13" name="Rectangle 19"/>
            <p:cNvSpPr>
              <a:spLocks/>
            </p:cNvSpPr>
            <p:nvPr/>
          </p:nvSpPr>
          <p:spPr bwMode="auto">
            <a:xfrm>
              <a:off x="3179557" y="6514333"/>
              <a:ext cx="1095188" cy="13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linkedin</a:t>
              </a: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/company/</a:t>
              </a: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endParaRPr lang="en-US" sz="7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5816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611560" y="6489648"/>
            <a:ext cx="1007584" cy="180000"/>
            <a:chOff x="827584" y="6489648"/>
            <a:chExt cx="1007584" cy="180000"/>
          </a:xfrm>
        </p:grpSpPr>
        <p:sp>
          <p:nvSpPr>
            <p:cNvPr id="16" name="Rectangle 15"/>
            <p:cNvSpPr>
              <a:spLocks/>
            </p:cNvSpPr>
            <p:nvPr/>
          </p:nvSpPr>
          <p:spPr bwMode="auto">
            <a:xfrm>
              <a:off x="1122411" y="6514549"/>
              <a:ext cx="712757" cy="1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www.fosroc.com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4" y="6489648"/>
              <a:ext cx="180000" cy="1800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 userDrawn="1"/>
        </p:nvGrpSpPr>
        <p:grpSpPr>
          <a:xfrm>
            <a:off x="4238861" y="6489648"/>
            <a:ext cx="1502945" cy="180000"/>
            <a:chOff x="4509215" y="6489648"/>
            <a:chExt cx="1502945" cy="180000"/>
          </a:xfrm>
        </p:grpSpPr>
        <p:sp>
          <p:nvSpPr>
            <p:cNvPr id="19" name="Rectangle 17"/>
            <p:cNvSpPr>
              <a:spLocks/>
            </p:cNvSpPr>
            <p:nvPr userDrawn="1"/>
          </p:nvSpPr>
          <p:spPr bwMode="auto">
            <a:xfrm>
              <a:off x="4798277" y="6520449"/>
              <a:ext cx="1213883" cy="11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-International-Limited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9215" y="6489648"/>
              <a:ext cx="180000" cy="180000"/>
            </a:xfrm>
            <a:prstGeom prst="rect">
              <a:avLst/>
            </a:prstGeom>
          </p:spPr>
        </p:pic>
      </p:grp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384048" y="315884"/>
            <a:ext cx="8378419" cy="4379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4" name="Line 3"/>
          <p:cNvSpPr>
            <a:spLocks noChangeShapeType="1"/>
          </p:cNvSpPr>
          <p:nvPr userDrawn="1"/>
        </p:nvSpPr>
        <p:spPr bwMode="auto">
          <a:xfrm>
            <a:off x="384049" y="753816"/>
            <a:ext cx="8378419" cy="19238"/>
          </a:xfrm>
          <a:prstGeom prst="line">
            <a:avLst/>
          </a:prstGeom>
          <a:noFill/>
          <a:ln w="3175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567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9" y="1080655"/>
            <a:ext cx="4032000" cy="48047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467" y="1080655"/>
            <a:ext cx="4032000" cy="48047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56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746" y="6337614"/>
            <a:ext cx="471721" cy="49699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6372200" y="6489648"/>
            <a:ext cx="1358929" cy="179712"/>
            <a:chOff x="5868432" y="6489648"/>
            <a:chExt cx="1358929" cy="179712"/>
          </a:xfrm>
        </p:grpSpPr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6156176" y="6514332"/>
              <a:ext cx="1071185" cy="14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plus.google.com/+</a:t>
              </a: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8432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 userDrawn="1"/>
        </p:nvGrpSpPr>
        <p:grpSpPr>
          <a:xfrm>
            <a:off x="2249538" y="6489648"/>
            <a:ext cx="1358929" cy="179712"/>
            <a:chOff x="2915816" y="6489648"/>
            <a:chExt cx="1358929" cy="179712"/>
          </a:xfrm>
        </p:grpSpPr>
        <p:sp>
          <p:nvSpPr>
            <p:cNvPr id="14" name="Rectangle 19"/>
            <p:cNvSpPr>
              <a:spLocks/>
            </p:cNvSpPr>
            <p:nvPr/>
          </p:nvSpPr>
          <p:spPr bwMode="auto">
            <a:xfrm>
              <a:off x="3179557" y="6514333"/>
              <a:ext cx="1095188" cy="13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linkedin</a:t>
              </a: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/company/</a:t>
              </a: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endParaRPr lang="en-US" sz="7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5816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611560" y="6489648"/>
            <a:ext cx="1007584" cy="180000"/>
            <a:chOff x="827584" y="6489648"/>
            <a:chExt cx="1007584" cy="180000"/>
          </a:xfrm>
        </p:grpSpPr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1122411" y="6514549"/>
              <a:ext cx="712757" cy="1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www.fosroc.com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4" y="6489648"/>
              <a:ext cx="180000" cy="1800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 userDrawn="1"/>
        </p:nvGrpSpPr>
        <p:grpSpPr>
          <a:xfrm>
            <a:off x="4238861" y="6489648"/>
            <a:ext cx="1502945" cy="180000"/>
            <a:chOff x="4509215" y="6489648"/>
            <a:chExt cx="1502945" cy="180000"/>
          </a:xfrm>
        </p:grpSpPr>
        <p:sp>
          <p:nvSpPr>
            <p:cNvPr id="20" name="Rectangle 17"/>
            <p:cNvSpPr>
              <a:spLocks/>
            </p:cNvSpPr>
            <p:nvPr userDrawn="1"/>
          </p:nvSpPr>
          <p:spPr bwMode="auto">
            <a:xfrm>
              <a:off x="4798277" y="6520449"/>
              <a:ext cx="1213883" cy="11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-International-Limited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9215" y="6489648"/>
              <a:ext cx="180000" cy="180000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384048" y="315884"/>
            <a:ext cx="8378419" cy="4379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5" name="Line 3"/>
          <p:cNvSpPr>
            <a:spLocks noChangeShapeType="1"/>
          </p:cNvSpPr>
          <p:nvPr userDrawn="1"/>
        </p:nvSpPr>
        <p:spPr bwMode="auto">
          <a:xfrm>
            <a:off x="384049" y="753816"/>
            <a:ext cx="8378419" cy="19238"/>
          </a:xfrm>
          <a:prstGeom prst="line">
            <a:avLst/>
          </a:prstGeom>
          <a:noFill/>
          <a:ln w="3175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354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56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746" y="6337614"/>
            <a:ext cx="471721" cy="49699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6372200" y="6489648"/>
            <a:ext cx="1358929" cy="179712"/>
            <a:chOff x="5868432" y="6489648"/>
            <a:chExt cx="1358929" cy="179712"/>
          </a:xfrm>
        </p:grpSpPr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6156176" y="6514332"/>
              <a:ext cx="1071185" cy="14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plus.google.com/+</a:t>
              </a: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8432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 userDrawn="1"/>
        </p:nvGrpSpPr>
        <p:grpSpPr>
          <a:xfrm>
            <a:off x="2249538" y="6489648"/>
            <a:ext cx="1358929" cy="179712"/>
            <a:chOff x="2915816" y="6489648"/>
            <a:chExt cx="1358929" cy="179712"/>
          </a:xfrm>
        </p:grpSpPr>
        <p:sp>
          <p:nvSpPr>
            <p:cNvPr id="14" name="Rectangle 19"/>
            <p:cNvSpPr>
              <a:spLocks/>
            </p:cNvSpPr>
            <p:nvPr/>
          </p:nvSpPr>
          <p:spPr bwMode="auto">
            <a:xfrm>
              <a:off x="3179557" y="6514333"/>
              <a:ext cx="1095188" cy="13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linkedin</a:t>
              </a: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/company/</a:t>
              </a: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endParaRPr lang="en-US" sz="7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5816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611560" y="6489648"/>
            <a:ext cx="1007584" cy="180000"/>
            <a:chOff x="827584" y="6489648"/>
            <a:chExt cx="1007584" cy="180000"/>
          </a:xfrm>
        </p:grpSpPr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1122411" y="6514549"/>
              <a:ext cx="712757" cy="1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www.fosroc.com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4" y="6489648"/>
              <a:ext cx="180000" cy="1800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 userDrawn="1"/>
        </p:nvGrpSpPr>
        <p:grpSpPr>
          <a:xfrm>
            <a:off x="4238861" y="6489648"/>
            <a:ext cx="1502945" cy="180000"/>
            <a:chOff x="4509215" y="6489648"/>
            <a:chExt cx="1502945" cy="180000"/>
          </a:xfrm>
        </p:grpSpPr>
        <p:sp>
          <p:nvSpPr>
            <p:cNvPr id="20" name="Rectangle 17"/>
            <p:cNvSpPr>
              <a:spLocks/>
            </p:cNvSpPr>
            <p:nvPr userDrawn="1"/>
          </p:nvSpPr>
          <p:spPr bwMode="auto">
            <a:xfrm>
              <a:off x="4798277" y="6520449"/>
              <a:ext cx="1213883" cy="11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-International-Limited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9215" y="6489648"/>
              <a:ext cx="180000" cy="180000"/>
            </a:xfrm>
            <a:prstGeom prst="rect">
              <a:avLst/>
            </a:prstGeom>
          </p:spPr>
        </p:pic>
      </p:grp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730467" y="315884"/>
            <a:ext cx="4032000" cy="4379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3" name="Line 3"/>
          <p:cNvSpPr>
            <a:spLocks noChangeShapeType="1"/>
          </p:cNvSpPr>
          <p:nvPr userDrawn="1"/>
        </p:nvSpPr>
        <p:spPr bwMode="auto">
          <a:xfrm flipV="1">
            <a:off x="4730466" y="773054"/>
            <a:ext cx="4032001" cy="9056"/>
          </a:xfrm>
          <a:prstGeom prst="line">
            <a:avLst/>
          </a:prstGeom>
          <a:noFill/>
          <a:ln w="3175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4730467" y="1080655"/>
            <a:ext cx="4032000" cy="48047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9004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56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746" y="6337614"/>
            <a:ext cx="471721" cy="49699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6372200" y="6489648"/>
            <a:ext cx="1358929" cy="179712"/>
            <a:chOff x="5868432" y="6489648"/>
            <a:chExt cx="1358929" cy="179712"/>
          </a:xfrm>
        </p:grpSpPr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6156176" y="6514332"/>
              <a:ext cx="1071185" cy="14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plus.google.com/+</a:t>
              </a: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8432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2249538" y="6489648"/>
            <a:ext cx="1358929" cy="179712"/>
            <a:chOff x="2915816" y="6489648"/>
            <a:chExt cx="1358929" cy="179712"/>
          </a:xfrm>
        </p:grpSpPr>
        <p:sp>
          <p:nvSpPr>
            <p:cNvPr id="12" name="Rectangle 19"/>
            <p:cNvSpPr>
              <a:spLocks/>
            </p:cNvSpPr>
            <p:nvPr/>
          </p:nvSpPr>
          <p:spPr bwMode="auto">
            <a:xfrm>
              <a:off x="3179557" y="6514333"/>
              <a:ext cx="1095188" cy="13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linkedin</a:t>
              </a: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/company/</a:t>
              </a: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endParaRPr lang="en-US" sz="7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5816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611560" y="6489648"/>
            <a:ext cx="1007584" cy="180000"/>
            <a:chOff x="827584" y="6489648"/>
            <a:chExt cx="1007584" cy="180000"/>
          </a:xfrm>
        </p:grpSpPr>
        <p:sp>
          <p:nvSpPr>
            <p:cNvPr id="15" name="Rectangle 15"/>
            <p:cNvSpPr>
              <a:spLocks/>
            </p:cNvSpPr>
            <p:nvPr/>
          </p:nvSpPr>
          <p:spPr bwMode="auto">
            <a:xfrm>
              <a:off x="1122411" y="6514549"/>
              <a:ext cx="712757" cy="1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www.fosroc.com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4" y="6489648"/>
              <a:ext cx="180000" cy="1800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4238861" y="6489648"/>
            <a:ext cx="1502945" cy="180000"/>
            <a:chOff x="4509215" y="6489648"/>
            <a:chExt cx="1502945" cy="180000"/>
          </a:xfrm>
        </p:grpSpPr>
        <p:sp>
          <p:nvSpPr>
            <p:cNvPr id="18" name="Rectangle 17"/>
            <p:cNvSpPr>
              <a:spLocks/>
            </p:cNvSpPr>
            <p:nvPr userDrawn="1"/>
          </p:nvSpPr>
          <p:spPr bwMode="auto">
            <a:xfrm>
              <a:off x="4798277" y="6520449"/>
              <a:ext cx="1213883" cy="11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-International-Limited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9215" y="6489648"/>
              <a:ext cx="180000" cy="180000"/>
            </a:xfrm>
            <a:prstGeom prst="rect">
              <a:avLst/>
            </a:prstGeom>
          </p:spPr>
        </p:pic>
      </p:grp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384048" y="315884"/>
            <a:ext cx="8378419" cy="4379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4" name="Line 3"/>
          <p:cNvSpPr>
            <a:spLocks noChangeShapeType="1"/>
          </p:cNvSpPr>
          <p:nvPr userDrawn="1"/>
        </p:nvSpPr>
        <p:spPr bwMode="auto">
          <a:xfrm>
            <a:off x="384049" y="753816"/>
            <a:ext cx="8378419" cy="19238"/>
          </a:xfrm>
          <a:prstGeom prst="line">
            <a:avLst/>
          </a:prstGeom>
          <a:noFill/>
          <a:ln w="3175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932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56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746" y="6337614"/>
            <a:ext cx="471721" cy="496993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6372200" y="6489648"/>
            <a:ext cx="1358929" cy="179712"/>
            <a:chOff x="5868432" y="6489648"/>
            <a:chExt cx="1358929" cy="179712"/>
          </a:xfrm>
        </p:grpSpPr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6156176" y="6514332"/>
              <a:ext cx="1071185" cy="14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plus.google.com/+</a:t>
              </a: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8432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 userDrawn="1"/>
        </p:nvGrpSpPr>
        <p:grpSpPr>
          <a:xfrm>
            <a:off x="2249538" y="6489648"/>
            <a:ext cx="1358929" cy="179712"/>
            <a:chOff x="2915816" y="6489648"/>
            <a:chExt cx="1358929" cy="179712"/>
          </a:xfrm>
        </p:grpSpPr>
        <p:sp>
          <p:nvSpPr>
            <p:cNvPr id="11" name="Rectangle 19"/>
            <p:cNvSpPr>
              <a:spLocks/>
            </p:cNvSpPr>
            <p:nvPr/>
          </p:nvSpPr>
          <p:spPr bwMode="auto">
            <a:xfrm>
              <a:off x="3179557" y="6514333"/>
              <a:ext cx="1095188" cy="13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linkedin</a:t>
              </a: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/company/</a:t>
              </a: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endParaRPr lang="en-US" sz="7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5816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 userDrawn="1"/>
        </p:nvGrpSpPr>
        <p:grpSpPr>
          <a:xfrm>
            <a:off x="611560" y="6489648"/>
            <a:ext cx="1007584" cy="180000"/>
            <a:chOff x="827584" y="6489648"/>
            <a:chExt cx="1007584" cy="180000"/>
          </a:xfrm>
        </p:grpSpPr>
        <p:sp>
          <p:nvSpPr>
            <p:cNvPr id="14" name="Rectangle 15"/>
            <p:cNvSpPr>
              <a:spLocks/>
            </p:cNvSpPr>
            <p:nvPr/>
          </p:nvSpPr>
          <p:spPr bwMode="auto">
            <a:xfrm>
              <a:off x="1122411" y="6514549"/>
              <a:ext cx="712757" cy="1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www.fosroc.com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584" y="6489648"/>
              <a:ext cx="180000" cy="1800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4238861" y="6489648"/>
            <a:ext cx="1502945" cy="180000"/>
            <a:chOff x="4509215" y="6489648"/>
            <a:chExt cx="1502945" cy="180000"/>
          </a:xfrm>
        </p:grpSpPr>
        <p:sp>
          <p:nvSpPr>
            <p:cNvPr id="17" name="Rectangle 17"/>
            <p:cNvSpPr>
              <a:spLocks/>
            </p:cNvSpPr>
            <p:nvPr userDrawn="1"/>
          </p:nvSpPr>
          <p:spPr bwMode="auto">
            <a:xfrm>
              <a:off x="4798277" y="6520449"/>
              <a:ext cx="1213883" cy="11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err="1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-International-Limited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9215" y="6489648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08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3"/>
          <p:cNvSpPr>
            <a:spLocks noChangeShapeType="1"/>
          </p:cNvSpPr>
          <p:nvPr userDrawn="1"/>
        </p:nvSpPr>
        <p:spPr bwMode="auto">
          <a:xfrm>
            <a:off x="906734" y="1124744"/>
            <a:ext cx="7164586" cy="0"/>
          </a:xfrm>
          <a:prstGeom prst="line">
            <a:avLst/>
          </a:prstGeom>
          <a:noFill/>
          <a:ln w="3175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926900" y="389731"/>
            <a:ext cx="7144420" cy="735013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5600" dirty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46" y="6337614"/>
            <a:ext cx="471721" cy="496993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6372200" y="6489648"/>
            <a:ext cx="1358929" cy="179712"/>
            <a:chOff x="5868432" y="6489648"/>
            <a:chExt cx="1358929" cy="179712"/>
          </a:xfrm>
        </p:grpSpPr>
        <p:sp>
          <p:nvSpPr>
            <p:cNvPr id="35" name="Rectangle 21"/>
            <p:cNvSpPr>
              <a:spLocks/>
            </p:cNvSpPr>
            <p:nvPr/>
          </p:nvSpPr>
          <p:spPr bwMode="auto">
            <a:xfrm>
              <a:off x="6156176" y="6514332"/>
              <a:ext cx="1071185" cy="14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plus.google.com/+fosroc/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432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 userDrawn="1"/>
        </p:nvGrpSpPr>
        <p:grpSpPr>
          <a:xfrm>
            <a:off x="2249538" y="6489648"/>
            <a:ext cx="1358929" cy="179712"/>
            <a:chOff x="2915816" y="6489648"/>
            <a:chExt cx="1358929" cy="179712"/>
          </a:xfrm>
        </p:grpSpPr>
        <p:sp>
          <p:nvSpPr>
            <p:cNvPr id="38" name="Rectangle 19"/>
            <p:cNvSpPr>
              <a:spLocks/>
            </p:cNvSpPr>
            <p:nvPr/>
          </p:nvSpPr>
          <p:spPr bwMode="auto">
            <a:xfrm>
              <a:off x="3179557" y="6514333"/>
              <a:ext cx="1095188" cy="13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linkedin/company/fosroc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 userDrawn="1"/>
        </p:nvGrpSpPr>
        <p:grpSpPr>
          <a:xfrm>
            <a:off x="611560" y="6489648"/>
            <a:ext cx="1007584" cy="180000"/>
            <a:chOff x="827584" y="6489648"/>
            <a:chExt cx="1007584" cy="180000"/>
          </a:xfrm>
        </p:grpSpPr>
        <p:sp>
          <p:nvSpPr>
            <p:cNvPr id="41" name="Rectangle 15"/>
            <p:cNvSpPr>
              <a:spLocks/>
            </p:cNvSpPr>
            <p:nvPr/>
          </p:nvSpPr>
          <p:spPr bwMode="auto">
            <a:xfrm>
              <a:off x="1122411" y="6514549"/>
              <a:ext cx="712757" cy="1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www.fosroc.com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6489648"/>
              <a:ext cx="180000" cy="180000"/>
            </a:xfrm>
            <a:prstGeom prst="rect">
              <a:avLst/>
            </a:prstGeom>
          </p:spPr>
        </p:pic>
      </p:grpSp>
      <p:sp>
        <p:nvSpPr>
          <p:cNvPr id="44" name="Rectangle 17"/>
          <p:cNvSpPr>
            <a:spLocks/>
          </p:cNvSpPr>
          <p:nvPr userDrawn="1"/>
        </p:nvSpPr>
        <p:spPr bwMode="auto">
          <a:xfrm>
            <a:off x="4527923" y="6520449"/>
            <a:ext cx="1213883" cy="11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rPr>
              <a:t>Fosroc-International-Limited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61" y="648936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6989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214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3"/>
          <p:cNvSpPr>
            <a:spLocks noChangeShapeType="1"/>
          </p:cNvSpPr>
          <p:nvPr userDrawn="1"/>
        </p:nvSpPr>
        <p:spPr bwMode="auto">
          <a:xfrm>
            <a:off x="906734" y="1124744"/>
            <a:ext cx="7164586" cy="0"/>
          </a:xfrm>
          <a:prstGeom prst="line">
            <a:avLst/>
          </a:prstGeom>
          <a:noFill/>
          <a:ln w="3175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926900" y="389731"/>
            <a:ext cx="7144420" cy="735013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46" y="6337614"/>
            <a:ext cx="471721" cy="496993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6372200" y="6489648"/>
            <a:ext cx="1358929" cy="179712"/>
            <a:chOff x="5868432" y="6489648"/>
            <a:chExt cx="1358929" cy="179712"/>
          </a:xfrm>
        </p:grpSpPr>
        <p:sp>
          <p:nvSpPr>
            <p:cNvPr id="22" name="Rectangle 21"/>
            <p:cNvSpPr>
              <a:spLocks/>
            </p:cNvSpPr>
            <p:nvPr/>
          </p:nvSpPr>
          <p:spPr bwMode="auto">
            <a:xfrm>
              <a:off x="6156176" y="6514332"/>
              <a:ext cx="1071185" cy="14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plus.google.com/+</a:t>
              </a:r>
              <a:r>
                <a:rPr lang="en-US" sz="7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432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 userDrawn="1"/>
        </p:nvGrpSpPr>
        <p:grpSpPr>
          <a:xfrm>
            <a:off x="2249538" y="6489648"/>
            <a:ext cx="1358929" cy="179712"/>
            <a:chOff x="2915816" y="6489648"/>
            <a:chExt cx="1358929" cy="179712"/>
          </a:xfrm>
        </p:grpSpPr>
        <p:sp>
          <p:nvSpPr>
            <p:cNvPr id="25" name="Rectangle 19"/>
            <p:cNvSpPr>
              <a:spLocks/>
            </p:cNvSpPr>
            <p:nvPr/>
          </p:nvSpPr>
          <p:spPr bwMode="auto">
            <a:xfrm>
              <a:off x="3179557" y="6514333"/>
              <a:ext cx="1095188" cy="13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linkedin</a:t>
              </a:r>
              <a:r>
                <a:rPr lang="en-US" sz="7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/company/</a:t>
              </a:r>
              <a:r>
                <a:rPr lang="en-US" sz="7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 userDrawn="1"/>
        </p:nvGrpSpPr>
        <p:grpSpPr>
          <a:xfrm>
            <a:off x="611560" y="6489648"/>
            <a:ext cx="1007584" cy="180000"/>
            <a:chOff x="827584" y="6489648"/>
            <a:chExt cx="1007584" cy="180000"/>
          </a:xfrm>
        </p:grpSpPr>
        <p:sp>
          <p:nvSpPr>
            <p:cNvPr id="29" name="Rectangle 15"/>
            <p:cNvSpPr>
              <a:spLocks/>
            </p:cNvSpPr>
            <p:nvPr/>
          </p:nvSpPr>
          <p:spPr bwMode="auto">
            <a:xfrm>
              <a:off x="1122411" y="6514549"/>
              <a:ext cx="712757" cy="1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www.fosroc.com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6489648"/>
              <a:ext cx="180000" cy="1800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 userDrawn="1"/>
        </p:nvGrpSpPr>
        <p:grpSpPr>
          <a:xfrm>
            <a:off x="4238861" y="6489648"/>
            <a:ext cx="1502945" cy="180000"/>
            <a:chOff x="4509215" y="6489648"/>
            <a:chExt cx="1502945" cy="180000"/>
          </a:xfrm>
        </p:grpSpPr>
        <p:sp>
          <p:nvSpPr>
            <p:cNvPr id="32" name="Rectangle 17"/>
            <p:cNvSpPr>
              <a:spLocks/>
            </p:cNvSpPr>
            <p:nvPr userDrawn="1"/>
          </p:nvSpPr>
          <p:spPr bwMode="auto">
            <a:xfrm>
              <a:off x="4798277" y="6520449"/>
              <a:ext cx="1213883" cy="11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-International-Limited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215" y="6489648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608805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408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002967" y="1828805"/>
            <a:ext cx="3838419" cy="719529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002968" y="2693194"/>
            <a:ext cx="4272196" cy="8616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46" y="6337614"/>
            <a:ext cx="471721" cy="496993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6372200" y="6489648"/>
            <a:ext cx="1358929" cy="179712"/>
            <a:chOff x="5868432" y="6489648"/>
            <a:chExt cx="1358929" cy="179712"/>
          </a:xfrm>
        </p:grpSpPr>
        <p:sp>
          <p:nvSpPr>
            <p:cNvPr id="11" name="Rectangle 21"/>
            <p:cNvSpPr>
              <a:spLocks/>
            </p:cNvSpPr>
            <p:nvPr/>
          </p:nvSpPr>
          <p:spPr bwMode="auto">
            <a:xfrm>
              <a:off x="6156176" y="6514332"/>
              <a:ext cx="1071185" cy="14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plus.google.com/+</a:t>
              </a:r>
              <a:r>
                <a:rPr lang="en-US" sz="7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432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 userDrawn="1"/>
        </p:nvGrpSpPr>
        <p:grpSpPr>
          <a:xfrm>
            <a:off x="2249538" y="6489648"/>
            <a:ext cx="1358929" cy="179712"/>
            <a:chOff x="2915816" y="6489648"/>
            <a:chExt cx="1358929" cy="179712"/>
          </a:xfrm>
        </p:grpSpPr>
        <p:sp>
          <p:nvSpPr>
            <p:cNvPr id="15" name="Rectangle 19"/>
            <p:cNvSpPr>
              <a:spLocks/>
            </p:cNvSpPr>
            <p:nvPr/>
          </p:nvSpPr>
          <p:spPr bwMode="auto">
            <a:xfrm>
              <a:off x="3179557" y="6514333"/>
              <a:ext cx="1095188" cy="13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linkedin</a:t>
              </a:r>
              <a:r>
                <a:rPr lang="en-US" sz="7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/company/</a:t>
              </a:r>
              <a:r>
                <a:rPr lang="en-US" sz="7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endParaRPr lang="en-US" sz="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Lato Light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 userDrawn="1"/>
        </p:nvGrpSpPr>
        <p:grpSpPr>
          <a:xfrm>
            <a:off x="611560" y="6489648"/>
            <a:ext cx="1007584" cy="180000"/>
            <a:chOff x="827584" y="6489648"/>
            <a:chExt cx="1007584" cy="180000"/>
          </a:xfrm>
        </p:grpSpPr>
        <p:sp>
          <p:nvSpPr>
            <p:cNvPr id="21" name="Rectangle 15"/>
            <p:cNvSpPr>
              <a:spLocks/>
            </p:cNvSpPr>
            <p:nvPr/>
          </p:nvSpPr>
          <p:spPr bwMode="auto">
            <a:xfrm>
              <a:off x="1122411" y="6514549"/>
              <a:ext cx="712757" cy="1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www.fosroc.com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6489648"/>
              <a:ext cx="180000" cy="180000"/>
            </a:xfrm>
            <a:prstGeom prst="rect">
              <a:avLst/>
            </a:prstGeom>
          </p:spPr>
        </p:pic>
      </p:grpSp>
      <p:sp>
        <p:nvSpPr>
          <p:cNvPr id="20" name="Line 3"/>
          <p:cNvSpPr>
            <a:spLocks noChangeShapeType="1"/>
          </p:cNvSpPr>
          <p:nvPr userDrawn="1"/>
        </p:nvSpPr>
        <p:spPr bwMode="auto">
          <a:xfrm>
            <a:off x="4572000" y="1124744"/>
            <a:ext cx="4320480" cy="0"/>
          </a:xfrm>
          <a:prstGeom prst="line">
            <a:avLst/>
          </a:prstGeom>
          <a:noFill/>
          <a:ln w="3175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Title 1"/>
          <p:cNvSpPr>
            <a:spLocks noGrp="1"/>
          </p:cNvSpPr>
          <p:nvPr userDrawn="1">
            <p:ph type="ctrTitle"/>
          </p:nvPr>
        </p:nvSpPr>
        <p:spPr>
          <a:xfrm>
            <a:off x="4572000" y="389731"/>
            <a:ext cx="4320480" cy="590997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38861" y="6489648"/>
            <a:ext cx="1502945" cy="180000"/>
            <a:chOff x="4509215" y="6489648"/>
            <a:chExt cx="1502945" cy="180000"/>
          </a:xfrm>
        </p:grpSpPr>
        <p:sp>
          <p:nvSpPr>
            <p:cNvPr id="19" name="Rectangle 17"/>
            <p:cNvSpPr>
              <a:spLocks/>
            </p:cNvSpPr>
            <p:nvPr userDrawn="1"/>
          </p:nvSpPr>
          <p:spPr bwMode="auto">
            <a:xfrm>
              <a:off x="4798277" y="6520449"/>
              <a:ext cx="1213883" cy="11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700" dirty="0" err="1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</a:t>
              </a:r>
              <a:r>
                <a:rPr lang="en-US" sz="7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-International-Limited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215" y="6489648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50650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699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9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752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23386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650" y="1196975"/>
            <a:ext cx="423386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81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3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5600" dirty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46" y="6337614"/>
            <a:ext cx="471721" cy="496993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6372200" y="6489648"/>
            <a:ext cx="1358929" cy="179712"/>
            <a:chOff x="5868432" y="6489648"/>
            <a:chExt cx="1358929" cy="179712"/>
          </a:xfrm>
        </p:grpSpPr>
        <p:sp>
          <p:nvSpPr>
            <p:cNvPr id="11" name="Rectangle 21"/>
            <p:cNvSpPr>
              <a:spLocks/>
            </p:cNvSpPr>
            <p:nvPr/>
          </p:nvSpPr>
          <p:spPr bwMode="auto">
            <a:xfrm>
              <a:off x="6156176" y="6514332"/>
              <a:ext cx="1071185" cy="14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plus.google.com/+fosroc/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432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 userDrawn="1"/>
        </p:nvGrpSpPr>
        <p:grpSpPr>
          <a:xfrm>
            <a:off x="2249538" y="6489648"/>
            <a:ext cx="1358929" cy="179712"/>
            <a:chOff x="2915816" y="6489648"/>
            <a:chExt cx="1358929" cy="179712"/>
          </a:xfrm>
        </p:grpSpPr>
        <p:sp>
          <p:nvSpPr>
            <p:cNvPr id="15" name="Rectangle 19"/>
            <p:cNvSpPr>
              <a:spLocks/>
            </p:cNvSpPr>
            <p:nvPr/>
          </p:nvSpPr>
          <p:spPr bwMode="auto">
            <a:xfrm>
              <a:off x="3179557" y="6514333"/>
              <a:ext cx="1095188" cy="13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linkedin/company/fosroc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 userDrawn="1"/>
        </p:nvGrpSpPr>
        <p:grpSpPr>
          <a:xfrm>
            <a:off x="611560" y="6489648"/>
            <a:ext cx="1007584" cy="180000"/>
            <a:chOff x="827584" y="6489648"/>
            <a:chExt cx="1007584" cy="180000"/>
          </a:xfrm>
        </p:grpSpPr>
        <p:sp>
          <p:nvSpPr>
            <p:cNvPr id="21" name="Rectangle 15"/>
            <p:cNvSpPr>
              <a:spLocks/>
            </p:cNvSpPr>
            <p:nvPr/>
          </p:nvSpPr>
          <p:spPr bwMode="auto">
            <a:xfrm>
              <a:off x="1122411" y="6514549"/>
              <a:ext cx="712757" cy="1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www.fosroc.com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6489648"/>
              <a:ext cx="180000" cy="180000"/>
            </a:xfrm>
            <a:prstGeom prst="rect">
              <a:avLst/>
            </a:prstGeom>
          </p:spPr>
        </p:pic>
      </p:grpSp>
      <p:sp>
        <p:nvSpPr>
          <p:cNvPr id="20" name="Line 3"/>
          <p:cNvSpPr>
            <a:spLocks noChangeShapeType="1"/>
          </p:cNvSpPr>
          <p:nvPr userDrawn="1"/>
        </p:nvSpPr>
        <p:spPr bwMode="auto">
          <a:xfrm>
            <a:off x="4572000" y="1124744"/>
            <a:ext cx="4320480" cy="0"/>
          </a:xfrm>
          <a:prstGeom prst="line">
            <a:avLst/>
          </a:prstGeom>
          <a:noFill/>
          <a:ln w="3175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27" name="Title 1"/>
          <p:cNvSpPr>
            <a:spLocks noGrp="1"/>
          </p:cNvSpPr>
          <p:nvPr userDrawn="1">
            <p:ph type="ctrTitle"/>
          </p:nvPr>
        </p:nvSpPr>
        <p:spPr>
          <a:xfrm>
            <a:off x="4572000" y="389731"/>
            <a:ext cx="4320480" cy="590997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238861" y="6489648"/>
            <a:ext cx="1502945" cy="180000"/>
            <a:chOff x="4509215" y="6489648"/>
            <a:chExt cx="1502945" cy="180000"/>
          </a:xfrm>
        </p:grpSpPr>
        <p:sp>
          <p:nvSpPr>
            <p:cNvPr id="19" name="Rectangle 17"/>
            <p:cNvSpPr>
              <a:spLocks/>
            </p:cNvSpPr>
            <p:nvPr userDrawn="1"/>
          </p:nvSpPr>
          <p:spPr bwMode="auto">
            <a:xfrm>
              <a:off x="4798277" y="6520449"/>
              <a:ext cx="1213883" cy="11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Fosroc-International-Limited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215" y="6489648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34520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87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4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452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003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665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274638"/>
            <a:ext cx="2154238" cy="639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313487" cy="639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689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6078537" cy="7064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196975"/>
            <a:ext cx="4233862" cy="5472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65650" y="1196975"/>
            <a:ext cx="4233863" cy="5472113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92801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6078537" cy="7064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196975"/>
            <a:ext cx="4233862" cy="5472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565650" y="1196975"/>
            <a:ext cx="4233863" cy="5472113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6907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6078537" cy="7064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196975"/>
            <a:ext cx="8620125" cy="5472113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71963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6780" y="1124711"/>
            <a:ext cx="7164705" cy="0"/>
          </a:xfrm>
          <a:custGeom>
            <a:avLst/>
            <a:gdLst/>
            <a:ahLst/>
            <a:cxnLst/>
            <a:rect l="l" t="t" r="r" b="b"/>
            <a:pathLst>
              <a:path w="7164705">
                <a:moveTo>
                  <a:pt x="0" y="0"/>
                </a:moveTo>
                <a:lnTo>
                  <a:pt x="7164324" y="0"/>
                </a:lnTo>
              </a:path>
            </a:pathLst>
          </a:custGeom>
          <a:ln w="31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09359"/>
            <a:ext cx="9144000" cy="548640"/>
          </a:xfrm>
          <a:custGeom>
            <a:avLst/>
            <a:gdLst/>
            <a:ahLst/>
            <a:cxnLst/>
            <a:rect l="l" t="t" r="r" b="b"/>
            <a:pathLst>
              <a:path w="9144000" h="548640">
                <a:moveTo>
                  <a:pt x="9144000" y="0"/>
                </a:moveTo>
                <a:lnTo>
                  <a:pt x="0" y="0"/>
                </a:lnTo>
                <a:lnTo>
                  <a:pt x="0" y="548639"/>
                </a:lnTo>
                <a:lnTo>
                  <a:pt x="9144000" y="548639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0559" y="6338315"/>
            <a:ext cx="472440" cy="49682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844" y="6489191"/>
            <a:ext cx="179831" cy="17983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9423" y="6489191"/>
            <a:ext cx="179831" cy="17983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123" y="6489191"/>
            <a:ext cx="179832" cy="17983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38244" y="6489191"/>
            <a:ext cx="181355" cy="1798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Franklin Gothic Medium Cond"/>
                <a:cs typeface="Franklin Gothic Medium Cond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linkedin/company/fosroc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Franklin Gothic Medium Cond"/>
                <a:cs typeface="Franklin Gothic Medium Cond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plus.google.com/+fosroc/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20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6309320"/>
            <a:ext cx="9144000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5600" dirty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46" y="6337614"/>
            <a:ext cx="471721" cy="496993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6372200" y="6489648"/>
            <a:ext cx="1358929" cy="179712"/>
            <a:chOff x="5868432" y="6489648"/>
            <a:chExt cx="1358929" cy="179712"/>
          </a:xfrm>
        </p:grpSpPr>
        <p:sp>
          <p:nvSpPr>
            <p:cNvPr id="20" name="Rectangle 21"/>
            <p:cNvSpPr>
              <a:spLocks/>
            </p:cNvSpPr>
            <p:nvPr/>
          </p:nvSpPr>
          <p:spPr bwMode="auto">
            <a:xfrm>
              <a:off x="6156176" y="6514332"/>
              <a:ext cx="1071185" cy="14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plus.google.com/+fosroc/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432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 userDrawn="1"/>
        </p:nvGrpSpPr>
        <p:grpSpPr>
          <a:xfrm>
            <a:off x="2249538" y="6489648"/>
            <a:ext cx="1358929" cy="179712"/>
            <a:chOff x="2915816" y="6489648"/>
            <a:chExt cx="1358929" cy="179712"/>
          </a:xfrm>
        </p:grpSpPr>
        <p:sp>
          <p:nvSpPr>
            <p:cNvPr id="34" name="Rectangle 19"/>
            <p:cNvSpPr>
              <a:spLocks/>
            </p:cNvSpPr>
            <p:nvPr/>
          </p:nvSpPr>
          <p:spPr bwMode="auto">
            <a:xfrm>
              <a:off x="3179557" y="6514333"/>
              <a:ext cx="1095188" cy="130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linkedin/company/fosroc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6489648"/>
              <a:ext cx="179712" cy="179712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611560" y="6489648"/>
            <a:ext cx="1007584" cy="180000"/>
            <a:chOff x="827584" y="6489648"/>
            <a:chExt cx="1007584" cy="180000"/>
          </a:xfrm>
        </p:grpSpPr>
        <p:sp>
          <p:nvSpPr>
            <p:cNvPr id="37" name="Rectangle 15"/>
            <p:cNvSpPr>
              <a:spLocks/>
            </p:cNvSpPr>
            <p:nvPr/>
          </p:nvSpPr>
          <p:spPr bwMode="auto">
            <a:xfrm>
              <a:off x="1122411" y="6514549"/>
              <a:ext cx="712757" cy="1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www.fosroc.com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6489648"/>
              <a:ext cx="180000" cy="1800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4238861" y="6489648"/>
            <a:ext cx="1502945" cy="180000"/>
            <a:chOff x="4509215" y="6489648"/>
            <a:chExt cx="1502945" cy="180000"/>
          </a:xfrm>
        </p:grpSpPr>
        <p:sp>
          <p:nvSpPr>
            <p:cNvPr id="40" name="Rectangle 17"/>
            <p:cNvSpPr>
              <a:spLocks/>
            </p:cNvSpPr>
            <p:nvPr userDrawn="1"/>
          </p:nvSpPr>
          <p:spPr bwMode="auto">
            <a:xfrm>
              <a:off x="4798277" y="6520449"/>
              <a:ext cx="1213883" cy="11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Lato Light" charset="0"/>
                </a:rPr>
                <a:t>Fosroc-International-Limited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215" y="6489648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9344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6120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5600" dirty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337300"/>
            <a:ext cx="4714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5868988" y="6489700"/>
            <a:ext cx="1517650" cy="179388"/>
            <a:chOff x="5868432" y="6489648"/>
            <a:chExt cx="1518346" cy="179712"/>
          </a:xfrm>
        </p:grpSpPr>
        <p:sp>
          <p:nvSpPr>
            <p:cNvPr id="5" name="Rectangle 21"/>
            <p:cNvSpPr>
              <a:spLocks/>
            </p:cNvSpPr>
            <p:nvPr/>
          </p:nvSpPr>
          <p:spPr bwMode="auto">
            <a:xfrm>
              <a:off x="6155901" y="6499190"/>
              <a:ext cx="1230877" cy="16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 dirty="0">
                  <a:solidFill>
                    <a:srgbClr val="000000"/>
                  </a:solidFill>
                  <a:latin typeface="Open Sans" pitchFamily="34" charset="0"/>
                  <a:cs typeface="Open Sans" pitchFamily="34" charset="0"/>
                  <a:sym typeface="Lato Light"/>
                </a:rPr>
                <a:t>plus.google.com/+fosroc/</a:t>
              </a:r>
            </a:p>
          </p:txBody>
        </p:sp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432" y="6489648"/>
              <a:ext cx="179712" cy="17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2916238" y="6489700"/>
            <a:ext cx="1357312" cy="179388"/>
            <a:chOff x="3084123" y="6489648"/>
            <a:chExt cx="1357991" cy="179712"/>
          </a:xfrm>
        </p:grpSpPr>
        <p:sp>
          <p:nvSpPr>
            <p:cNvPr id="8" name="Rectangle 19"/>
            <p:cNvSpPr>
              <a:spLocks/>
            </p:cNvSpPr>
            <p:nvPr/>
          </p:nvSpPr>
          <p:spPr bwMode="auto">
            <a:xfrm>
              <a:off x="3347780" y="6515094"/>
              <a:ext cx="1094334" cy="128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 dirty="0">
                  <a:solidFill>
                    <a:srgbClr val="000000"/>
                  </a:solidFill>
                  <a:latin typeface="Open Sans" pitchFamily="34" charset="0"/>
                  <a:cs typeface="Open Sans" pitchFamily="34" charset="0"/>
                  <a:sym typeface="Lato Light"/>
                </a:rPr>
                <a:t>linkedin/company/fosroc</a:t>
              </a:r>
            </a:p>
          </p:txBody>
        </p:sp>
        <p:pic>
          <p:nvPicPr>
            <p:cNvPr id="9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123" y="6489648"/>
              <a:ext cx="179712" cy="17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4500563" y="6489700"/>
            <a:ext cx="1122362" cy="179388"/>
            <a:chOff x="4476278" y="6489648"/>
            <a:chExt cx="1123394" cy="179712"/>
          </a:xfrm>
        </p:grpSpPr>
        <p:sp>
          <p:nvSpPr>
            <p:cNvPr id="11" name="Rectangle 17"/>
            <p:cNvSpPr>
              <a:spLocks/>
            </p:cNvSpPr>
            <p:nvPr/>
          </p:nvSpPr>
          <p:spPr bwMode="auto">
            <a:xfrm>
              <a:off x="4787714" y="6503962"/>
              <a:ext cx="811958" cy="15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 dirty="0">
                  <a:solidFill>
                    <a:srgbClr val="000000"/>
                  </a:solidFill>
                  <a:latin typeface="Open Sans" pitchFamily="34" charset="0"/>
                  <a:cs typeface="Open Sans" pitchFamily="34" charset="0"/>
                  <a:sym typeface="Lato Light"/>
                </a:rPr>
                <a:t>youtube.com/user/FosrocInternational</a:t>
              </a:r>
            </a:p>
          </p:txBody>
        </p:sp>
        <p:pic>
          <p:nvPicPr>
            <p:cNvPr id="12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278" y="6489648"/>
              <a:ext cx="179712" cy="17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7"/>
          <p:cNvGrpSpPr>
            <a:grpSpLocks/>
          </p:cNvGrpSpPr>
          <p:nvPr userDrawn="1"/>
        </p:nvGrpSpPr>
        <p:grpSpPr bwMode="auto">
          <a:xfrm>
            <a:off x="1692275" y="6489700"/>
            <a:ext cx="1295400" cy="179388"/>
            <a:chOff x="1691680" y="6525508"/>
            <a:chExt cx="1296144" cy="180000"/>
          </a:xfrm>
        </p:grpSpPr>
        <p:sp>
          <p:nvSpPr>
            <p:cNvPr id="14" name="Rectangle 15"/>
            <p:cNvSpPr>
              <a:spLocks/>
            </p:cNvSpPr>
            <p:nvPr/>
          </p:nvSpPr>
          <p:spPr bwMode="auto">
            <a:xfrm>
              <a:off x="1987125" y="6550995"/>
              <a:ext cx="1000699" cy="129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 dirty="0">
                  <a:solidFill>
                    <a:srgbClr val="000000"/>
                  </a:solidFill>
                  <a:latin typeface="Open Sans" pitchFamily="34" charset="0"/>
                  <a:cs typeface="Open Sans" pitchFamily="34" charset="0"/>
                  <a:sym typeface="Lato Light"/>
                </a:rPr>
                <a:t>www.fosroc.com</a:t>
              </a:r>
            </a:p>
          </p:txBody>
        </p:sp>
        <p:pic>
          <p:nvPicPr>
            <p:cNvPr id="15" name="Picture 1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6525508"/>
              <a:ext cx="180000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99563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906463" y="1125538"/>
            <a:ext cx="7164387" cy="0"/>
          </a:xfrm>
          <a:prstGeom prst="line">
            <a:avLst/>
          </a:prstGeom>
          <a:noFill/>
          <a:ln w="31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100" dirty="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5600" dirty="0">
              <a:solidFill>
                <a:srgbClr val="000000"/>
              </a:solidFill>
              <a:sym typeface="Gill Sans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6337300"/>
            <a:ext cx="47148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5868988" y="6489700"/>
            <a:ext cx="1517650" cy="179388"/>
            <a:chOff x="5868432" y="6489648"/>
            <a:chExt cx="1518346" cy="179712"/>
          </a:xfrm>
        </p:grpSpPr>
        <p:sp>
          <p:nvSpPr>
            <p:cNvPr id="7" name="Rectangle 21"/>
            <p:cNvSpPr>
              <a:spLocks/>
            </p:cNvSpPr>
            <p:nvPr/>
          </p:nvSpPr>
          <p:spPr bwMode="auto">
            <a:xfrm>
              <a:off x="6155901" y="6499190"/>
              <a:ext cx="1230877" cy="16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Lato Light"/>
                </a:rPr>
                <a:t>plus.google.com/+fosroc/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432" y="6489648"/>
              <a:ext cx="179712" cy="17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2916238" y="6489700"/>
            <a:ext cx="1357312" cy="179388"/>
            <a:chOff x="3084123" y="6489648"/>
            <a:chExt cx="1357991" cy="179712"/>
          </a:xfrm>
        </p:grpSpPr>
        <p:sp>
          <p:nvSpPr>
            <p:cNvPr id="10" name="Rectangle 19"/>
            <p:cNvSpPr>
              <a:spLocks/>
            </p:cNvSpPr>
            <p:nvPr/>
          </p:nvSpPr>
          <p:spPr bwMode="auto">
            <a:xfrm>
              <a:off x="3347780" y="6515094"/>
              <a:ext cx="1094334" cy="128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Lato Light"/>
                </a:rPr>
                <a:t>linkedin/company/fosroc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123" y="6489648"/>
              <a:ext cx="179712" cy="17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2"/>
          <p:cNvGrpSpPr>
            <a:grpSpLocks/>
          </p:cNvGrpSpPr>
          <p:nvPr userDrawn="1"/>
        </p:nvGrpSpPr>
        <p:grpSpPr bwMode="auto">
          <a:xfrm>
            <a:off x="4500563" y="6489700"/>
            <a:ext cx="1122362" cy="179388"/>
            <a:chOff x="4476278" y="6489648"/>
            <a:chExt cx="1123394" cy="179712"/>
          </a:xfrm>
        </p:grpSpPr>
        <p:sp>
          <p:nvSpPr>
            <p:cNvPr id="13" name="Rectangle 17"/>
            <p:cNvSpPr>
              <a:spLocks/>
            </p:cNvSpPr>
            <p:nvPr/>
          </p:nvSpPr>
          <p:spPr bwMode="auto">
            <a:xfrm>
              <a:off x="4787714" y="6503962"/>
              <a:ext cx="811958" cy="15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Lato Light"/>
                </a:rPr>
                <a:t>youtube.com/user/FosrocInternational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6278" y="6489648"/>
              <a:ext cx="179712" cy="179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5"/>
          <p:cNvGrpSpPr>
            <a:grpSpLocks/>
          </p:cNvGrpSpPr>
          <p:nvPr userDrawn="1"/>
        </p:nvGrpSpPr>
        <p:grpSpPr bwMode="auto">
          <a:xfrm>
            <a:off x="1692275" y="6489700"/>
            <a:ext cx="1295400" cy="179388"/>
            <a:chOff x="1691680" y="6525508"/>
            <a:chExt cx="1296144" cy="180000"/>
          </a:xfrm>
        </p:grpSpPr>
        <p:sp>
          <p:nvSpPr>
            <p:cNvPr id="16" name="Rectangle 15"/>
            <p:cNvSpPr>
              <a:spLocks/>
            </p:cNvSpPr>
            <p:nvPr/>
          </p:nvSpPr>
          <p:spPr bwMode="auto">
            <a:xfrm>
              <a:off x="1987125" y="6550995"/>
              <a:ext cx="1000699" cy="129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7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Lato Light"/>
                </a:rPr>
                <a:t>www.fosroc.com</a:t>
              </a:r>
            </a:p>
          </p:txBody>
        </p:sp>
        <p:pic>
          <p:nvPicPr>
            <p:cNvPr id="17" name="Picture 17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6525508"/>
              <a:ext cx="180000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926900" y="389731"/>
            <a:ext cx="7144420" cy="735013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8050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2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13.emf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2.emf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4" y="1149350"/>
            <a:ext cx="7839075" cy="231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4" y="3530601"/>
            <a:ext cx="7839075" cy="7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122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74638"/>
            <a:ext cx="60785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6201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80988" y="981075"/>
            <a:ext cx="8878887" cy="22225"/>
          </a:xfrm>
          <a:prstGeom prst="rect">
            <a:avLst/>
          </a:prstGeom>
          <a:solidFill>
            <a:srgbClr val="DE00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8934450" y="1000125"/>
            <a:ext cx="209550" cy="5857875"/>
          </a:xfrm>
          <a:prstGeom prst="rect">
            <a:avLst/>
          </a:prstGeom>
          <a:solidFill>
            <a:srgbClr val="DE00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013575" y="668338"/>
            <a:ext cx="16367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i="1" dirty="0">
                <a:solidFill>
                  <a:srgbClr val="000000"/>
                </a:solidFill>
                <a:cs typeface="Arial" charset="0"/>
              </a:rPr>
              <a:t>constructive solutions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6251575" y="106363"/>
          <a:ext cx="7302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5" name="Flash Movie" r:id="rId18" imgW="1308600" imgH="1375560" progId="">
                  <p:embed/>
                </p:oleObj>
              </mc:Choice>
              <mc:Fallback>
                <p:oleObj name="Flash Movie" r:id="rId18" imgW="1308600" imgH="1375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106363"/>
                        <a:ext cx="7302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11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  <p:sldLayoutId id="2147484686" r:id="rId12"/>
    <p:sldLayoutId id="2147484687" r:id="rId13"/>
    <p:sldLayoutId id="2147484688" r:id="rId14"/>
    <p:sldLayoutId id="2147485237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9pPr>
    </p:titleStyle>
    <p:bodyStyle>
      <a:lvl1pPr marL="266700" indent="-266700" algn="l" rtl="0" eaLnBrk="1" fontAlgn="base" hangingPunct="1">
        <a:spcBef>
          <a:spcPct val="10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rtl="0" eaLnBrk="1" fontAlgn="base" hangingPunct="1">
        <a:spcBef>
          <a:spcPct val="2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68400" indent="-265113" algn="l" rtl="0" eaLnBrk="1" fontAlgn="base" hangingPunct="1">
        <a:spcBef>
          <a:spcPct val="2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12900" indent="-265113" algn="l" rtl="0" eaLnBrk="1" fontAlgn="base" hangingPunct="1">
        <a:spcBef>
          <a:spcPct val="2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976438" indent="-184150" algn="l" rtl="0" eaLnBrk="1" fontAlgn="base" hangingPunct="1">
        <a:spcBef>
          <a:spcPct val="2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433638" indent="-184150" algn="l" rtl="0" eaLnBrk="1" fontAlgn="base" hangingPunct="1">
        <a:spcBef>
          <a:spcPct val="2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890838" indent="-184150" algn="l" rtl="0" eaLnBrk="1" fontAlgn="base" hangingPunct="1">
        <a:spcBef>
          <a:spcPct val="2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348038" indent="-184150" algn="l" rtl="0" eaLnBrk="1" fontAlgn="base" hangingPunct="1">
        <a:spcBef>
          <a:spcPct val="2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05238" indent="-184150" algn="l" rtl="0" eaLnBrk="1" fontAlgn="base" hangingPunct="1">
        <a:spcBef>
          <a:spcPct val="2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4" y="1149350"/>
            <a:ext cx="7839075" cy="231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4" y="3530601"/>
            <a:ext cx="7839075" cy="7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08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7" r:id="rId1"/>
    <p:sldLayoutId id="2147484948" r:id="rId2"/>
    <p:sldLayoutId id="2147484949" r:id="rId3"/>
    <p:sldLayoutId id="2147484950" r:id="rId4"/>
    <p:sldLayoutId id="2147484951" r:id="rId5"/>
    <p:sldLayoutId id="2147484952" r:id="rId6"/>
    <p:sldLayoutId id="2147484953" r:id="rId7"/>
    <p:sldLayoutId id="2147485238" r:id="rId8"/>
    <p:sldLayoutId id="2147485239" r:id="rId9"/>
    <p:sldLayoutId id="2147485240" r:id="rId10"/>
    <p:sldLayoutId id="21474852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74638"/>
            <a:ext cx="60785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6201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80988" y="981075"/>
            <a:ext cx="8878887" cy="22225"/>
          </a:xfrm>
          <a:prstGeom prst="rect">
            <a:avLst/>
          </a:prstGeom>
          <a:solidFill>
            <a:srgbClr val="DE00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8934450" y="1000125"/>
            <a:ext cx="209550" cy="5857875"/>
          </a:xfrm>
          <a:prstGeom prst="rect">
            <a:avLst/>
          </a:prstGeom>
          <a:solidFill>
            <a:srgbClr val="DE00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013575" y="668338"/>
            <a:ext cx="16367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i="1">
                <a:solidFill>
                  <a:srgbClr val="000000"/>
                </a:solidFill>
                <a:latin typeface="Arial" charset="0"/>
              </a:rPr>
              <a:t>constructive solutions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6251575" y="106363"/>
          <a:ext cx="7302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9" name="Flash Movie" r:id="rId18" imgW="1308600" imgH="1375560" progId="">
                  <p:embed/>
                </p:oleObj>
              </mc:Choice>
              <mc:Fallback>
                <p:oleObj name="Flash Movie" r:id="rId18" imgW="1308600" imgH="1375560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106363"/>
                        <a:ext cx="7302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99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0" r:id="rId1"/>
    <p:sldLayoutId id="2147485051" r:id="rId2"/>
    <p:sldLayoutId id="2147485052" r:id="rId3"/>
    <p:sldLayoutId id="2147485053" r:id="rId4"/>
    <p:sldLayoutId id="2147485054" r:id="rId5"/>
    <p:sldLayoutId id="2147485055" r:id="rId6"/>
    <p:sldLayoutId id="2147485056" r:id="rId7"/>
    <p:sldLayoutId id="2147485057" r:id="rId8"/>
    <p:sldLayoutId id="2147485058" r:id="rId9"/>
    <p:sldLayoutId id="2147485059" r:id="rId10"/>
    <p:sldLayoutId id="2147485060" r:id="rId11"/>
    <p:sldLayoutId id="2147485061" r:id="rId12"/>
    <p:sldLayoutId id="2147485062" r:id="rId13"/>
    <p:sldLayoutId id="2147485063" r:id="rId14"/>
    <p:sldLayoutId id="2147485242" r:id="rId1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</a:defRPr>
      </a:lvl9pPr>
    </p:titleStyle>
    <p:bodyStyle>
      <a:lvl1pPr marL="266700" indent="-266700" algn="l" rtl="0" eaLnBrk="0" fontAlgn="base" hangingPunct="0">
        <a:spcBef>
          <a:spcPct val="10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rtl="0" eaLnBrk="0" fontAlgn="base" hangingPunct="0">
        <a:spcBef>
          <a:spcPct val="2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68400" indent="-265113" algn="l" rtl="0" eaLnBrk="0" fontAlgn="base" hangingPunct="0">
        <a:spcBef>
          <a:spcPct val="2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12900" indent="-265113" algn="l" rtl="0" eaLnBrk="0" fontAlgn="base" hangingPunct="0">
        <a:spcBef>
          <a:spcPct val="2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976438" indent="-184150" algn="l" rtl="0" eaLnBrk="0" fontAlgn="base" hangingPunct="0">
        <a:spcBef>
          <a:spcPct val="2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433638" indent="-184150" algn="l" rtl="0" fontAlgn="base">
        <a:spcBef>
          <a:spcPct val="2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890838" indent="-184150" algn="l" rtl="0" fontAlgn="base">
        <a:spcBef>
          <a:spcPct val="2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348038" indent="-184150" algn="l" rtl="0" fontAlgn="base">
        <a:spcBef>
          <a:spcPct val="2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05238" indent="-184150" algn="l" rtl="0" fontAlgn="base">
        <a:spcBef>
          <a:spcPct val="20000"/>
        </a:spcBef>
        <a:spcAft>
          <a:spcPct val="0"/>
        </a:spcAft>
        <a:buClr>
          <a:srgbClr val="DE003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1.jpeg"/><Relationship Id="rId4" Type="http://schemas.openxmlformats.org/officeDocument/2006/relationships/image" Target="../media/image6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0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5.emf"/><Relationship Id="rId5" Type="http://schemas.openxmlformats.org/officeDocument/2006/relationships/image" Target="../media/image74.png"/><Relationship Id="rId4" Type="http://schemas.openxmlformats.org/officeDocument/2006/relationships/image" Target="../media/image73.emf"/><Relationship Id="rId9" Type="http://schemas.openxmlformats.org/officeDocument/2006/relationships/image" Target="../media/image7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fif"/><Relationship Id="rId3" Type="http://schemas.openxmlformats.org/officeDocument/2006/relationships/image" Target="../media/image80.png"/><Relationship Id="rId7" Type="http://schemas.openxmlformats.org/officeDocument/2006/relationships/image" Target="../media/image84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018" y="1209914"/>
            <a:ext cx="1706883" cy="1798324"/>
          </a:xfrm>
          <a:prstGeom prst="rect">
            <a:avLst/>
          </a:prstGeom>
        </p:spPr>
      </p:pic>
      <p:sp>
        <p:nvSpPr>
          <p:cNvPr id="6" name="Rectangle 4"/>
          <p:cNvSpPr>
            <a:spLocks/>
          </p:cNvSpPr>
          <p:nvPr/>
        </p:nvSpPr>
        <p:spPr bwMode="auto">
          <a:xfrm>
            <a:off x="5027566" y="2824902"/>
            <a:ext cx="2088232" cy="22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Constructive Solutions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Lato Light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" y="3657600"/>
            <a:ext cx="8610600" cy="971717"/>
          </a:xfrm>
        </p:spPr>
        <p:txBody>
          <a:bodyPr anchor="t"/>
          <a:lstStyle/>
          <a:p>
            <a:pPr algn="ctr">
              <a:lnSpc>
                <a:spcPct val="200000"/>
              </a:lnSpc>
            </a:pPr>
            <a:r>
              <a:rPr lang="en-GB" sz="2400" b="0" kern="0" dirty="0">
                <a:solidFill>
                  <a:srgbClr val="000000"/>
                </a:solidFill>
                <a:latin typeface="Arial Black"/>
                <a:cs typeface="+mj-cs"/>
              </a:rPr>
              <a:t>Presentation on Fosroc ranges of Product Solutions for Precast Structures</a:t>
            </a:r>
            <a:br>
              <a:rPr lang="en-GB" sz="2400" b="0" kern="0" dirty="0">
                <a:solidFill>
                  <a:srgbClr val="000000"/>
                </a:solidFill>
                <a:latin typeface="Arial Black"/>
                <a:cs typeface="+mj-cs"/>
              </a:rPr>
            </a:br>
            <a:br>
              <a:rPr lang="en-GB" sz="2400" dirty="0"/>
            </a:br>
            <a:br>
              <a:rPr lang="en-GB" sz="2400" dirty="0"/>
            </a:b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302555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8267" y="1224153"/>
            <a:ext cx="75241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100"/>
              </a:spcBef>
              <a:buClr>
                <a:srgbClr val="E31F1F"/>
              </a:buClr>
              <a:buFont typeface="Wingdings"/>
              <a:buChar char=""/>
              <a:tabLst>
                <a:tab pos="279400" algn="l"/>
                <a:tab pos="2108200" algn="l"/>
                <a:tab pos="2781935" algn="l"/>
                <a:tab pos="4039235" algn="l"/>
              </a:tabLst>
            </a:pPr>
            <a:r>
              <a:rPr sz="1800" spc="-5" dirty="0">
                <a:latin typeface="Arial"/>
                <a:cs typeface="Arial"/>
              </a:rPr>
              <a:t>Results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obtained	using	</a:t>
            </a:r>
            <a:r>
              <a:rPr sz="1800" b="1" spc="-10" dirty="0">
                <a:latin typeface="Arial"/>
                <a:cs typeface="Arial"/>
              </a:rPr>
              <a:t>Admixture	</a:t>
            </a:r>
            <a:r>
              <a:rPr sz="1800" b="1" spc="-5" dirty="0">
                <a:latin typeface="Arial"/>
                <a:cs typeface="Arial"/>
              </a:rPr>
              <a:t>Fosroc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Auracast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270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4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Soma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E31F1F"/>
              </a:buClr>
              <a:buFont typeface="Wingdings"/>
              <a:buChar char=""/>
            </a:pPr>
            <a:endParaRPr sz="185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lr>
                <a:srgbClr val="E31F1F"/>
              </a:buClr>
              <a:buFont typeface="Wingdings"/>
              <a:buChar char=""/>
              <a:tabLst>
                <a:tab pos="279400" algn="l"/>
                <a:tab pos="4585335" algn="l"/>
              </a:tabLst>
            </a:pPr>
            <a:r>
              <a:rPr sz="1800" b="1" spc="-5" dirty="0">
                <a:latin typeface="Arial"/>
                <a:cs typeface="Arial"/>
              </a:rPr>
              <a:t>Workability	Strength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6517" y="1224153"/>
            <a:ext cx="8775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0735" algn="l"/>
              </a:tabLst>
            </a:pP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	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6427" y="4265676"/>
            <a:ext cx="2360930" cy="1781810"/>
            <a:chOff x="376427" y="4265676"/>
            <a:chExt cx="2360930" cy="1781810"/>
          </a:xfrm>
        </p:grpSpPr>
        <p:sp>
          <p:nvSpPr>
            <p:cNvPr id="7" name="object 7"/>
            <p:cNvSpPr/>
            <p:nvPr/>
          </p:nvSpPr>
          <p:spPr>
            <a:xfrm>
              <a:off x="376427" y="4270248"/>
              <a:ext cx="2356485" cy="1777364"/>
            </a:xfrm>
            <a:custGeom>
              <a:avLst/>
              <a:gdLst/>
              <a:ahLst/>
              <a:cxnLst/>
              <a:rect l="l" t="t" r="r" b="b"/>
              <a:pathLst>
                <a:path w="2356485" h="1777364">
                  <a:moveTo>
                    <a:pt x="38100" y="1545336"/>
                  </a:moveTo>
                  <a:lnTo>
                    <a:pt x="2356104" y="1545336"/>
                  </a:lnTo>
                </a:path>
                <a:path w="2356485" h="1777364">
                  <a:moveTo>
                    <a:pt x="38100" y="1351788"/>
                  </a:moveTo>
                  <a:lnTo>
                    <a:pt x="2356104" y="1351788"/>
                  </a:lnTo>
                </a:path>
                <a:path w="2356485" h="1777364">
                  <a:moveTo>
                    <a:pt x="38100" y="1158239"/>
                  </a:moveTo>
                  <a:lnTo>
                    <a:pt x="2356104" y="1158239"/>
                  </a:lnTo>
                </a:path>
                <a:path w="2356485" h="1777364">
                  <a:moveTo>
                    <a:pt x="38100" y="964691"/>
                  </a:moveTo>
                  <a:lnTo>
                    <a:pt x="2356104" y="964691"/>
                  </a:lnTo>
                </a:path>
                <a:path w="2356485" h="1777364">
                  <a:moveTo>
                    <a:pt x="38100" y="772668"/>
                  </a:moveTo>
                  <a:lnTo>
                    <a:pt x="2356104" y="772668"/>
                  </a:lnTo>
                </a:path>
                <a:path w="2356485" h="1777364">
                  <a:moveTo>
                    <a:pt x="38100" y="579119"/>
                  </a:moveTo>
                  <a:lnTo>
                    <a:pt x="2356104" y="579119"/>
                  </a:lnTo>
                </a:path>
                <a:path w="2356485" h="1777364">
                  <a:moveTo>
                    <a:pt x="38100" y="385571"/>
                  </a:moveTo>
                  <a:lnTo>
                    <a:pt x="2356104" y="385571"/>
                  </a:lnTo>
                </a:path>
                <a:path w="2356485" h="1777364">
                  <a:moveTo>
                    <a:pt x="38100" y="193547"/>
                  </a:moveTo>
                  <a:lnTo>
                    <a:pt x="2356104" y="193547"/>
                  </a:lnTo>
                </a:path>
                <a:path w="2356485" h="1777364">
                  <a:moveTo>
                    <a:pt x="38100" y="0"/>
                  </a:moveTo>
                  <a:lnTo>
                    <a:pt x="2356104" y="0"/>
                  </a:lnTo>
                </a:path>
                <a:path w="2356485" h="1777364">
                  <a:moveTo>
                    <a:pt x="38100" y="1737360"/>
                  </a:moveTo>
                  <a:lnTo>
                    <a:pt x="38100" y="0"/>
                  </a:lnTo>
                </a:path>
                <a:path w="2356485" h="1777364">
                  <a:moveTo>
                    <a:pt x="0" y="1737360"/>
                  </a:moveTo>
                  <a:lnTo>
                    <a:pt x="38100" y="1737360"/>
                  </a:lnTo>
                </a:path>
                <a:path w="2356485" h="1777364">
                  <a:moveTo>
                    <a:pt x="0" y="1545336"/>
                  </a:moveTo>
                  <a:lnTo>
                    <a:pt x="38100" y="1545336"/>
                  </a:lnTo>
                </a:path>
                <a:path w="2356485" h="1777364">
                  <a:moveTo>
                    <a:pt x="0" y="1351788"/>
                  </a:moveTo>
                  <a:lnTo>
                    <a:pt x="38100" y="1351788"/>
                  </a:lnTo>
                </a:path>
                <a:path w="2356485" h="1777364">
                  <a:moveTo>
                    <a:pt x="0" y="1158239"/>
                  </a:moveTo>
                  <a:lnTo>
                    <a:pt x="38100" y="1158239"/>
                  </a:lnTo>
                </a:path>
                <a:path w="2356485" h="1777364">
                  <a:moveTo>
                    <a:pt x="0" y="964691"/>
                  </a:moveTo>
                  <a:lnTo>
                    <a:pt x="38100" y="964691"/>
                  </a:lnTo>
                </a:path>
                <a:path w="2356485" h="1777364">
                  <a:moveTo>
                    <a:pt x="0" y="772668"/>
                  </a:moveTo>
                  <a:lnTo>
                    <a:pt x="38100" y="772668"/>
                  </a:lnTo>
                </a:path>
                <a:path w="2356485" h="1777364">
                  <a:moveTo>
                    <a:pt x="0" y="579119"/>
                  </a:moveTo>
                  <a:lnTo>
                    <a:pt x="38100" y="579119"/>
                  </a:lnTo>
                </a:path>
                <a:path w="2356485" h="1777364">
                  <a:moveTo>
                    <a:pt x="0" y="385571"/>
                  </a:moveTo>
                  <a:lnTo>
                    <a:pt x="38100" y="385571"/>
                  </a:lnTo>
                </a:path>
                <a:path w="2356485" h="1777364">
                  <a:moveTo>
                    <a:pt x="0" y="193547"/>
                  </a:moveTo>
                  <a:lnTo>
                    <a:pt x="38100" y="193547"/>
                  </a:lnTo>
                </a:path>
                <a:path w="2356485" h="1777364">
                  <a:moveTo>
                    <a:pt x="0" y="0"/>
                  </a:moveTo>
                  <a:lnTo>
                    <a:pt x="38100" y="0"/>
                  </a:lnTo>
                </a:path>
                <a:path w="2356485" h="1777364">
                  <a:moveTo>
                    <a:pt x="38100" y="1737360"/>
                  </a:moveTo>
                  <a:lnTo>
                    <a:pt x="2356104" y="1737360"/>
                  </a:lnTo>
                </a:path>
                <a:path w="2356485" h="1777364">
                  <a:moveTo>
                    <a:pt x="38100" y="1737360"/>
                  </a:moveTo>
                  <a:lnTo>
                    <a:pt x="38100" y="1776983"/>
                  </a:lnTo>
                </a:path>
                <a:path w="2356485" h="1777364">
                  <a:moveTo>
                    <a:pt x="810768" y="1737360"/>
                  </a:moveTo>
                  <a:lnTo>
                    <a:pt x="810768" y="1776983"/>
                  </a:lnTo>
                </a:path>
                <a:path w="2356485" h="1777364">
                  <a:moveTo>
                    <a:pt x="1583436" y="1737360"/>
                  </a:moveTo>
                  <a:lnTo>
                    <a:pt x="1583436" y="1776983"/>
                  </a:lnTo>
                </a:path>
                <a:path w="2356485" h="1777364">
                  <a:moveTo>
                    <a:pt x="2356104" y="1737360"/>
                  </a:moveTo>
                  <a:lnTo>
                    <a:pt x="2356104" y="1776983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765" y="4367022"/>
              <a:ext cx="1854835" cy="434340"/>
            </a:xfrm>
            <a:custGeom>
              <a:avLst/>
              <a:gdLst/>
              <a:ahLst/>
              <a:cxnLst/>
              <a:rect l="l" t="t" r="r" b="b"/>
              <a:pathLst>
                <a:path w="1854835" h="434339">
                  <a:moveTo>
                    <a:pt x="0" y="0"/>
                  </a:moveTo>
                  <a:lnTo>
                    <a:pt x="27162" y="7721"/>
                  </a:lnTo>
                  <a:lnTo>
                    <a:pt x="58802" y="17011"/>
                  </a:lnTo>
                  <a:lnTo>
                    <a:pt x="94667" y="27709"/>
                  </a:lnTo>
                  <a:lnTo>
                    <a:pt x="134504" y="39658"/>
                  </a:lnTo>
                  <a:lnTo>
                    <a:pt x="178058" y="52699"/>
                  </a:lnTo>
                  <a:lnTo>
                    <a:pt x="225076" y="66673"/>
                  </a:lnTo>
                  <a:lnTo>
                    <a:pt x="275305" y="81422"/>
                  </a:lnTo>
                  <a:lnTo>
                    <a:pt x="328492" y="96788"/>
                  </a:lnTo>
                  <a:lnTo>
                    <a:pt x="384382" y="112610"/>
                  </a:lnTo>
                  <a:lnTo>
                    <a:pt x="442722" y="128732"/>
                  </a:lnTo>
                  <a:lnTo>
                    <a:pt x="503259" y="144995"/>
                  </a:lnTo>
                  <a:lnTo>
                    <a:pt x="565739" y="161239"/>
                  </a:lnTo>
                  <a:lnTo>
                    <a:pt x="629909" y="177307"/>
                  </a:lnTo>
                  <a:lnTo>
                    <a:pt x="695515" y="193039"/>
                  </a:lnTo>
                  <a:lnTo>
                    <a:pt x="736684" y="202571"/>
                  </a:lnTo>
                  <a:lnTo>
                    <a:pt x="779493" y="212274"/>
                  </a:lnTo>
                  <a:lnTo>
                    <a:pt x="823827" y="222135"/>
                  </a:lnTo>
                  <a:lnTo>
                    <a:pt x="869571" y="232144"/>
                  </a:lnTo>
                  <a:lnTo>
                    <a:pt x="916612" y="242288"/>
                  </a:lnTo>
                  <a:lnTo>
                    <a:pt x="964835" y="252555"/>
                  </a:lnTo>
                  <a:lnTo>
                    <a:pt x="1014126" y="262933"/>
                  </a:lnTo>
                  <a:lnTo>
                    <a:pt x="1064371" y="273410"/>
                  </a:lnTo>
                  <a:lnTo>
                    <a:pt x="1115454" y="283975"/>
                  </a:lnTo>
                  <a:lnTo>
                    <a:pt x="1167262" y="294614"/>
                  </a:lnTo>
                  <a:lnTo>
                    <a:pt x="1219681" y="305318"/>
                  </a:lnTo>
                  <a:lnTo>
                    <a:pt x="1272596" y="316072"/>
                  </a:lnTo>
                  <a:lnTo>
                    <a:pt x="1325893" y="326866"/>
                  </a:lnTo>
                  <a:lnTo>
                    <a:pt x="1379457" y="337687"/>
                  </a:lnTo>
                  <a:lnTo>
                    <a:pt x="1433174" y="348524"/>
                  </a:lnTo>
                  <a:lnTo>
                    <a:pt x="1486931" y="359364"/>
                  </a:lnTo>
                  <a:lnTo>
                    <a:pt x="1540611" y="370196"/>
                  </a:lnTo>
                  <a:lnTo>
                    <a:pt x="1594102" y="381007"/>
                  </a:lnTo>
                  <a:lnTo>
                    <a:pt x="1647289" y="391786"/>
                  </a:lnTo>
                  <a:lnTo>
                    <a:pt x="1700057" y="402521"/>
                  </a:lnTo>
                  <a:lnTo>
                    <a:pt x="1752292" y="413200"/>
                  </a:lnTo>
                  <a:lnTo>
                    <a:pt x="1803881" y="423810"/>
                  </a:lnTo>
                  <a:lnTo>
                    <a:pt x="1854708" y="434339"/>
                  </a:lnTo>
                </a:path>
              </a:pathLst>
            </a:custGeom>
            <a:ln w="28956">
              <a:solidFill>
                <a:srgbClr val="85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0264" y="4129938"/>
            <a:ext cx="237490" cy="19577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420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8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20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6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25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4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20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2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20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20"/>
              </a:spcBef>
            </a:pPr>
            <a:r>
              <a:rPr sz="1000" spc="-10" dirty="0">
                <a:latin typeface="Arial"/>
                <a:cs typeface="Arial"/>
              </a:rPr>
              <a:t>80</a:t>
            </a:r>
            <a:endParaRPr sz="1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20"/>
              </a:spcBef>
            </a:pPr>
            <a:r>
              <a:rPr sz="1000" spc="-10" dirty="0">
                <a:latin typeface="Arial"/>
                <a:cs typeface="Arial"/>
              </a:rPr>
              <a:t>60</a:t>
            </a:r>
            <a:endParaRPr sz="1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25"/>
              </a:spcBef>
            </a:pPr>
            <a:r>
              <a:rPr sz="1000" spc="-10" dirty="0">
                <a:latin typeface="Arial"/>
                <a:cs typeface="Arial"/>
              </a:rPr>
              <a:t>40</a:t>
            </a:r>
            <a:endParaRPr sz="1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320"/>
              </a:spcBef>
            </a:pPr>
            <a:r>
              <a:rPr sz="1000" spc="-10" dirty="0"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20"/>
              </a:spcBef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166" y="6061354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3782" y="6061354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41754" y="6061354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0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14676" y="6061354"/>
            <a:ext cx="237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5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9121" y="3822954"/>
            <a:ext cx="152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Slump</a:t>
            </a:r>
            <a:r>
              <a:rPr sz="1800" b="1" spc="4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38094" y="522046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8956">
            <a:solidFill>
              <a:srgbClr val="85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95015" y="5121097"/>
            <a:ext cx="801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Slump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mm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64362" y="2227452"/>
          <a:ext cx="2736850" cy="1404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Time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min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Slump</a:t>
                      </a:r>
                      <a:r>
                        <a:rPr sz="1800" b="1" spc="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in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09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mm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  <a:spcBef>
                          <a:spcPts val="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  <a:spcBef>
                          <a:spcPts val="3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170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  <a:spcBef>
                          <a:spcPts val="3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45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  <a:spcBef>
                          <a:spcPts val="3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150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ts val="2090"/>
                        </a:lnSpc>
                        <a:spcBef>
                          <a:spcPts val="3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120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0"/>
                        </a:lnSpc>
                        <a:spcBef>
                          <a:spcPts val="3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5113020" y="4282440"/>
            <a:ext cx="2540635" cy="1750060"/>
            <a:chOff x="5113020" y="4282440"/>
            <a:chExt cx="2540635" cy="1750060"/>
          </a:xfrm>
        </p:grpSpPr>
        <p:sp>
          <p:nvSpPr>
            <p:cNvPr id="19" name="object 19"/>
            <p:cNvSpPr/>
            <p:nvPr/>
          </p:nvSpPr>
          <p:spPr>
            <a:xfrm>
              <a:off x="5113020" y="4287012"/>
              <a:ext cx="2536190" cy="1744980"/>
            </a:xfrm>
            <a:custGeom>
              <a:avLst/>
              <a:gdLst/>
              <a:ahLst/>
              <a:cxnLst/>
              <a:rect l="l" t="t" r="r" b="b"/>
              <a:pathLst>
                <a:path w="2536190" h="1744979">
                  <a:moveTo>
                    <a:pt x="39624" y="1490472"/>
                  </a:moveTo>
                  <a:lnTo>
                    <a:pt x="2535935" y="1490472"/>
                  </a:lnTo>
                </a:path>
                <a:path w="2536190" h="1744979">
                  <a:moveTo>
                    <a:pt x="39624" y="1278636"/>
                  </a:moveTo>
                  <a:lnTo>
                    <a:pt x="2535935" y="1278636"/>
                  </a:lnTo>
                </a:path>
                <a:path w="2536190" h="1744979">
                  <a:moveTo>
                    <a:pt x="39624" y="1065276"/>
                  </a:moveTo>
                  <a:lnTo>
                    <a:pt x="2535935" y="1065276"/>
                  </a:lnTo>
                </a:path>
                <a:path w="2536190" h="1744979">
                  <a:moveTo>
                    <a:pt x="39624" y="851915"/>
                  </a:moveTo>
                  <a:lnTo>
                    <a:pt x="2535935" y="851915"/>
                  </a:lnTo>
                </a:path>
                <a:path w="2536190" h="1744979">
                  <a:moveTo>
                    <a:pt x="39624" y="638556"/>
                  </a:moveTo>
                  <a:lnTo>
                    <a:pt x="2535935" y="638556"/>
                  </a:lnTo>
                </a:path>
                <a:path w="2536190" h="1744979">
                  <a:moveTo>
                    <a:pt x="39624" y="426719"/>
                  </a:moveTo>
                  <a:lnTo>
                    <a:pt x="2535935" y="426719"/>
                  </a:lnTo>
                </a:path>
                <a:path w="2536190" h="1744979">
                  <a:moveTo>
                    <a:pt x="39624" y="213360"/>
                  </a:moveTo>
                  <a:lnTo>
                    <a:pt x="2535935" y="213360"/>
                  </a:lnTo>
                </a:path>
                <a:path w="2536190" h="1744979">
                  <a:moveTo>
                    <a:pt x="39624" y="0"/>
                  </a:moveTo>
                  <a:lnTo>
                    <a:pt x="2535935" y="0"/>
                  </a:lnTo>
                </a:path>
                <a:path w="2536190" h="1744979">
                  <a:moveTo>
                    <a:pt x="39624" y="1703832"/>
                  </a:moveTo>
                  <a:lnTo>
                    <a:pt x="39624" y="0"/>
                  </a:lnTo>
                </a:path>
                <a:path w="2536190" h="1744979">
                  <a:moveTo>
                    <a:pt x="0" y="1703832"/>
                  </a:moveTo>
                  <a:lnTo>
                    <a:pt x="39624" y="1703832"/>
                  </a:lnTo>
                </a:path>
                <a:path w="2536190" h="1744979">
                  <a:moveTo>
                    <a:pt x="0" y="1490472"/>
                  </a:moveTo>
                  <a:lnTo>
                    <a:pt x="39624" y="1490472"/>
                  </a:lnTo>
                </a:path>
                <a:path w="2536190" h="1744979">
                  <a:moveTo>
                    <a:pt x="0" y="1278636"/>
                  </a:moveTo>
                  <a:lnTo>
                    <a:pt x="39624" y="1278636"/>
                  </a:lnTo>
                </a:path>
                <a:path w="2536190" h="1744979">
                  <a:moveTo>
                    <a:pt x="0" y="1065276"/>
                  </a:moveTo>
                  <a:lnTo>
                    <a:pt x="39624" y="1065276"/>
                  </a:lnTo>
                </a:path>
                <a:path w="2536190" h="1744979">
                  <a:moveTo>
                    <a:pt x="0" y="851915"/>
                  </a:moveTo>
                  <a:lnTo>
                    <a:pt x="39624" y="851915"/>
                  </a:lnTo>
                </a:path>
                <a:path w="2536190" h="1744979">
                  <a:moveTo>
                    <a:pt x="0" y="638556"/>
                  </a:moveTo>
                  <a:lnTo>
                    <a:pt x="39624" y="638556"/>
                  </a:lnTo>
                </a:path>
                <a:path w="2536190" h="1744979">
                  <a:moveTo>
                    <a:pt x="0" y="426719"/>
                  </a:moveTo>
                  <a:lnTo>
                    <a:pt x="39624" y="426719"/>
                  </a:lnTo>
                </a:path>
                <a:path w="2536190" h="1744979">
                  <a:moveTo>
                    <a:pt x="0" y="213360"/>
                  </a:moveTo>
                  <a:lnTo>
                    <a:pt x="39624" y="213360"/>
                  </a:lnTo>
                </a:path>
                <a:path w="2536190" h="1744979">
                  <a:moveTo>
                    <a:pt x="0" y="0"/>
                  </a:moveTo>
                  <a:lnTo>
                    <a:pt x="39624" y="0"/>
                  </a:lnTo>
                </a:path>
                <a:path w="2536190" h="1744979">
                  <a:moveTo>
                    <a:pt x="39624" y="1703832"/>
                  </a:moveTo>
                  <a:lnTo>
                    <a:pt x="2535935" y="1703832"/>
                  </a:lnTo>
                </a:path>
                <a:path w="2536190" h="1744979">
                  <a:moveTo>
                    <a:pt x="39624" y="1703832"/>
                  </a:moveTo>
                  <a:lnTo>
                    <a:pt x="39624" y="1744979"/>
                  </a:lnTo>
                </a:path>
                <a:path w="2536190" h="1744979">
                  <a:moveTo>
                    <a:pt x="871727" y="1703832"/>
                  </a:moveTo>
                  <a:lnTo>
                    <a:pt x="871727" y="1744979"/>
                  </a:lnTo>
                </a:path>
                <a:path w="2536190" h="1744979">
                  <a:moveTo>
                    <a:pt x="1703831" y="1703832"/>
                  </a:moveTo>
                  <a:lnTo>
                    <a:pt x="1703831" y="1744979"/>
                  </a:lnTo>
                </a:path>
                <a:path w="2536190" h="1744979">
                  <a:moveTo>
                    <a:pt x="2535935" y="1703832"/>
                  </a:moveTo>
                  <a:lnTo>
                    <a:pt x="2535935" y="1744979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94554" y="4502658"/>
              <a:ext cx="2287905" cy="1205865"/>
            </a:xfrm>
            <a:custGeom>
              <a:avLst/>
              <a:gdLst/>
              <a:ahLst/>
              <a:cxnLst/>
              <a:rect l="l" t="t" r="r" b="b"/>
              <a:pathLst>
                <a:path w="2287904" h="1205864">
                  <a:moveTo>
                    <a:pt x="0" y="1205484"/>
                  </a:moveTo>
                  <a:lnTo>
                    <a:pt x="22298" y="1156905"/>
                  </a:lnTo>
                  <a:lnTo>
                    <a:pt x="44880" y="1092983"/>
                  </a:lnTo>
                  <a:lnTo>
                    <a:pt x="56638" y="1056173"/>
                  </a:lnTo>
                  <a:lnTo>
                    <a:pt x="68901" y="1016615"/>
                  </a:lnTo>
                  <a:lnTo>
                    <a:pt x="81813" y="974669"/>
                  </a:lnTo>
                  <a:lnTo>
                    <a:pt x="95518" y="930698"/>
                  </a:lnTo>
                  <a:lnTo>
                    <a:pt x="110161" y="885064"/>
                  </a:lnTo>
                  <a:lnTo>
                    <a:pt x="125886" y="838129"/>
                  </a:lnTo>
                  <a:lnTo>
                    <a:pt x="142839" y="790256"/>
                  </a:lnTo>
                  <a:lnTo>
                    <a:pt x="161163" y="741807"/>
                  </a:lnTo>
                  <a:lnTo>
                    <a:pt x="181003" y="693143"/>
                  </a:lnTo>
                  <a:lnTo>
                    <a:pt x="202503" y="644626"/>
                  </a:lnTo>
                  <a:lnTo>
                    <a:pt x="225809" y="596620"/>
                  </a:lnTo>
                  <a:lnTo>
                    <a:pt x="251064" y="549486"/>
                  </a:lnTo>
                  <a:lnTo>
                    <a:pt x="278414" y="503586"/>
                  </a:lnTo>
                  <a:lnTo>
                    <a:pt x="308002" y="459283"/>
                  </a:lnTo>
                  <a:lnTo>
                    <a:pt x="339974" y="416938"/>
                  </a:lnTo>
                  <a:lnTo>
                    <a:pt x="374473" y="376914"/>
                  </a:lnTo>
                  <a:lnTo>
                    <a:pt x="411645" y="339573"/>
                  </a:lnTo>
                  <a:lnTo>
                    <a:pt x="451633" y="305277"/>
                  </a:lnTo>
                  <a:lnTo>
                    <a:pt x="494583" y="274388"/>
                  </a:lnTo>
                  <a:lnTo>
                    <a:pt x="540638" y="247269"/>
                  </a:lnTo>
                  <a:lnTo>
                    <a:pt x="609823" y="215081"/>
                  </a:lnTo>
                  <a:lnTo>
                    <a:pt x="647158" y="200604"/>
                  </a:lnTo>
                  <a:lnTo>
                    <a:pt x="686209" y="187139"/>
                  </a:lnTo>
                  <a:lnTo>
                    <a:pt x="726892" y="174635"/>
                  </a:lnTo>
                  <a:lnTo>
                    <a:pt x="769122" y="163044"/>
                  </a:lnTo>
                  <a:lnTo>
                    <a:pt x="812816" y="152314"/>
                  </a:lnTo>
                  <a:lnTo>
                    <a:pt x="857888" y="142397"/>
                  </a:lnTo>
                  <a:lnTo>
                    <a:pt x="904254" y="133243"/>
                  </a:lnTo>
                  <a:lnTo>
                    <a:pt x="951830" y="124802"/>
                  </a:lnTo>
                  <a:lnTo>
                    <a:pt x="1000531" y="117024"/>
                  </a:lnTo>
                  <a:lnTo>
                    <a:pt x="1050273" y="109860"/>
                  </a:lnTo>
                  <a:lnTo>
                    <a:pt x="1100972" y="103259"/>
                  </a:lnTo>
                  <a:lnTo>
                    <a:pt x="1152543" y="97173"/>
                  </a:lnTo>
                  <a:lnTo>
                    <a:pt x="1204901" y="91551"/>
                  </a:lnTo>
                  <a:lnTo>
                    <a:pt x="1257963" y="86343"/>
                  </a:lnTo>
                  <a:lnTo>
                    <a:pt x="1311644" y="81500"/>
                  </a:lnTo>
                  <a:lnTo>
                    <a:pt x="1365860" y="76972"/>
                  </a:lnTo>
                  <a:lnTo>
                    <a:pt x="1420526" y="72710"/>
                  </a:lnTo>
                  <a:lnTo>
                    <a:pt x="1475557" y="68663"/>
                  </a:lnTo>
                  <a:lnTo>
                    <a:pt x="1530870" y="64782"/>
                  </a:lnTo>
                  <a:lnTo>
                    <a:pt x="1586379" y="61017"/>
                  </a:lnTo>
                  <a:lnTo>
                    <a:pt x="1642002" y="57318"/>
                  </a:lnTo>
                  <a:lnTo>
                    <a:pt x="1697652" y="53636"/>
                  </a:lnTo>
                  <a:lnTo>
                    <a:pt x="1753246" y="49920"/>
                  </a:lnTo>
                  <a:lnTo>
                    <a:pt x="1808699" y="46122"/>
                  </a:lnTo>
                  <a:lnTo>
                    <a:pt x="1863928" y="42191"/>
                  </a:lnTo>
                  <a:lnTo>
                    <a:pt x="1918847" y="38078"/>
                  </a:lnTo>
                  <a:lnTo>
                    <a:pt x="1973372" y="33733"/>
                  </a:lnTo>
                  <a:lnTo>
                    <a:pt x="2027418" y="29105"/>
                  </a:lnTo>
                  <a:lnTo>
                    <a:pt x="2080902" y="24147"/>
                  </a:lnTo>
                  <a:lnTo>
                    <a:pt x="2133739" y="18806"/>
                  </a:lnTo>
                  <a:lnTo>
                    <a:pt x="2185845" y="13035"/>
                  </a:lnTo>
                  <a:lnTo>
                    <a:pt x="2237134" y="6782"/>
                  </a:lnTo>
                  <a:lnTo>
                    <a:pt x="2287524" y="0"/>
                  </a:lnTo>
                </a:path>
              </a:pathLst>
            </a:custGeom>
            <a:ln w="28956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894326" y="4975885"/>
            <a:ext cx="154305" cy="109093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75"/>
              </a:spcBef>
            </a:pPr>
            <a:r>
              <a:rPr sz="1000" spc="-10" dirty="0">
                <a:latin typeface="Calibri"/>
                <a:cs typeface="Calibri"/>
              </a:rPr>
              <a:t>40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1000" spc="-10" dirty="0">
                <a:latin typeface="Calibri"/>
                <a:cs typeface="Calibri"/>
              </a:rPr>
              <a:t>30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1000" spc="-10" dirty="0">
                <a:latin typeface="Calibri"/>
                <a:cs typeface="Calibri"/>
              </a:rPr>
              <a:t>20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75"/>
              </a:spcBef>
            </a:pPr>
            <a:r>
              <a:rPr sz="1000" spc="-10" dirty="0">
                <a:latin typeface="Calibri"/>
                <a:cs typeface="Calibri"/>
              </a:rPr>
              <a:t>10</a:t>
            </a:r>
            <a:endParaRPr sz="1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480"/>
              </a:spcBef>
            </a:pPr>
            <a:r>
              <a:rPr sz="1000" spc="-5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94326" y="4124800"/>
            <a:ext cx="153670" cy="87693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000" spc="-10" dirty="0">
                <a:latin typeface="Calibri"/>
                <a:cs typeface="Calibri"/>
              </a:rPr>
              <a:t>80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spc="-10" dirty="0">
                <a:latin typeface="Calibri"/>
                <a:cs typeface="Calibri"/>
              </a:rPr>
              <a:t>70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10" dirty="0">
                <a:latin typeface="Calibri"/>
                <a:cs typeface="Calibri"/>
              </a:rPr>
              <a:t>60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spc="-10" dirty="0">
                <a:latin typeface="Calibri"/>
                <a:cs typeface="Calibri"/>
              </a:rPr>
              <a:t>50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08828" y="6054344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08928" y="605434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41032" y="605434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73518" y="605434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30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07378" y="3826002"/>
            <a:ext cx="1555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Strength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Mpa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911845" y="5228082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956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170544" y="5125973"/>
            <a:ext cx="8585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Strength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Mpa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4928870" y="2345182"/>
          <a:ext cx="2952114" cy="1403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Time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685" marR="144780" indent="-375285">
                        <a:lnSpc>
                          <a:spcPts val="216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Strength</a:t>
                      </a:r>
                      <a:r>
                        <a:rPr sz="18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b="1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Mpa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635" algn="ctr">
                        <a:lnSpc>
                          <a:spcPts val="212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2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13.29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386080">
                        <a:lnSpc>
                          <a:spcPts val="212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800" spc="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days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2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58.29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ts val="212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days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2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69.9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object 16">
            <a:extLst>
              <a:ext uri="{FF2B5EF4-FFF2-40B4-BE49-F238E27FC236}">
                <a16:creationId xmlns:a16="http://schemas.microsoft.com/office/drawing/2014/main" id="{FCA33B4D-610C-4A87-9E2F-5CAD00E34AF5}"/>
              </a:ext>
            </a:extLst>
          </p:cNvPr>
          <p:cNvSpPr txBox="1">
            <a:spLocks/>
          </p:cNvSpPr>
          <p:nvPr/>
        </p:nvSpPr>
        <p:spPr bwMode="auto">
          <a:xfrm>
            <a:off x="228600" y="609600"/>
            <a:ext cx="5105400" cy="38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700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marL="1273175" marR="5080" indent="-1261110">
              <a:spcBef>
                <a:spcPts val="100"/>
              </a:spcBef>
              <a:tabLst>
                <a:tab pos="2346325" algn="l"/>
              </a:tabLst>
            </a:pPr>
            <a:r>
              <a:rPr lang="en-IN" sz="2400" kern="0" spc="-5"/>
              <a:t>TBM </a:t>
            </a:r>
            <a:r>
              <a:rPr lang="en-IN" sz="2400" kern="0" spc="-785"/>
              <a:t> </a:t>
            </a:r>
            <a:r>
              <a:rPr lang="en-IN" sz="2400" kern="0" spc="-5"/>
              <a:t>Admixture Requirement</a:t>
            </a:r>
            <a:endParaRPr lang="en-IN" sz="2400" kern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36073" y="547006"/>
            <a:ext cx="2430463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/>
              <a:t>Wind</a:t>
            </a:r>
            <a:r>
              <a:rPr sz="2400" spc="-75" dirty="0"/>
              <a:t> </a:t>
            </a:r>
            <a:r>
              <a:rPr sz="2400" spc="-10" dirty="0"/>
              <a:t>Energy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8509" y="1209293"/>
            <a:ext cx="7521575" cy="115951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b="1" spc="-5" dirty="0">
                <a:latin typeface="Arial"/>
                <a:cs typeface="Arial"/>
              </a:rPr>
              <a:t>Performance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Challenges</a:t>
            </a:r>
            <a:endParaRPr dirty="0">
              <a:latin typeface="Arial"/>
              <a:cs typeface="Arial"/>
            </a:endParaRPr>
          </a:p>
          <a:p>
            <a:pPr marL="353695" indent="-169545">
              <a:lnSpc>
                <a:spcPct val="100000"/>
              </a:lnSpc>
              <a:spcBef>
                <a:spcPts val="680"/>
              </a:spcBef>
              <a:buClr>
                <a:srgbClr val="FF0000"/>
              </a:buClr>
              <a:buFont typeface="Wingdings"/>
              <a:buChar char=""/>
              <a:tabLst>
                <a:tab pos="354330" algn="l"/>
              </a:tabLst>
            </a:pPr>
            <a:r>
              <a:rPr spc="-10" dirty="0">
                <a:latin typeface="Arial"/>
                <a:cs typeface="Arial"/>
              </a:rPr>
              <a:t>Workability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retention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: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Very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high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flow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concrete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with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out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any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segregation</a:t>
            </a:r>
            <a:endParaRPr dirty="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  <a:spcBef>
                <a:spcPts val="1080"/>
              </a:spcBef>
              <a:tabLst>
                <a:tab pos="882015" algn="l"/>
              </a:tabLst>
            </a:pPr>
            <a:r>
              <a:rPr lang="en-IN" spc="-10" dirty="0">
                <a:latin typeface="Arial"/>
                <a:cs typeface="Arial"/>
              </a:rPr>
              <a:t>   a</a:t>
            </a:r>
            <a:r>
              <a:rPr spc="-10" dirty="0" err="1">
                <a:latin typeface="Arial"/>
                <a:cs typeface="Arial"/>
              </a:rPr>
              <a:t>nd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bleeding: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0721" y="2343404"/>
            <a:ext cx="2529840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81610" indent="-169545">
              <a:lnSpc>
                <a:spcPct val="100000"/>
              </a:lnSpc>
              <a:spcBef>
                <a:spcPts val="1180"/>
              </a:spcBef>
              <a:buClr>
                <a:srgbClr val="FF0000"/>
              </a:buClr>
              <a:buFont typeface="Wingdings"/>
              <a:buChar char=""/>
              <a:tabLst>
                <a:tab pos="182245" algn="l"/>
              </a:tabLst>
            </a:pPr>
            <a:r>
              <a:rPr sz="1800" spc="-5" dirty="0">
                <a:latin typeface="Arial"/>
                <a:cs typeface="Arial"/>
              </a:rPr>
              <a:t>Initial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Flow</a:t>
            </a:r>
            <a:endParaRPr sz="1800" dirty="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182245" algn="l"/>
              </a:tabLst>
            </a:pPr>
            <a:r>
              <a:rPr sz="1800" spc="-5" dirty="0">
                <a:latin typeface="Arial"/>
                <a:cs typeface="Arial"/>
              </a:rPr>
              <a:t>Flow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after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45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min</a:t>
            </a:r>
            <a:endParaRPr sz="1800" dirty="0">
              <a:latin typeface="Arial"/>
              <a:cs typeface="Arial"/>
            </a:endParaRPr>
          </a:p>
          <a:p>
            <a:pPr marL="117475" indent="-105410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118110" algn="l"/>
              </a:tabLst>
            </a:pPr>
            <a:r>
              <a:rPr sz="1800" spc="-30" dirty="0">
                <a:latin typeface="Arial"/>
                <a:cs typeface="Arial"/>
              </a:rPr>
              <a:t>Very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high</a:t>
            </a:r>
            <a:r>
              <a:rPr sz="1800" spc="-5" dirty="0">
                <a:latin typeface="Arial"/>
                <a:cs typeface="Arial"/>
              </a:rPr>
              <a:t> early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strength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3894" y="2343404"/>
            <a:ext cx="4683760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latin typeface="Arial"/>
                <a:cs typeface="Arial"/>
              </a:rPr>
              <a:t>:700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-750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mm</a:t>
            </a:r>
            <a:r>
              <a:rPr sz="1800" spc="-15" dirty="0">
                <a:latin typeface="Arial"/>
                <a:cs typeface="Arial"/>
              </a:rPr>
              <a:t> 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600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-650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mm</a:t>
            </a:r>
          </a:p>
          <a:p>
            <a:pPr marL="13589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 20 Mpa at</a:t>
            </a:r>
            <a:r>
              <a:rPr sz="1800" dirty="0">
                <a:latin typeface="Arial"/>
                <a:cs typeface="Arial"/>
              </a:rPr>
              <a:t> 9 </a:t>
            </a:r>
            <a:r>
              <a:rPr sz="1800" spc="-5" dirty="0">
                <a:latin typeface="Arial"/>
                <a:cs typeface="Arial"/>
              </a:rPr>
              <a:t>hrs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air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blower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3</a:t>
            </a:r>
            <a:r>
              <a:rPr sz="1800" spc="-5" dirty="0">
                <a:latin typeface="Arial"/>
                <a:cs typeface="Arial"/>
              </a:rPr>
              <a:t> hrs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2621" y="3578097"/>
            <a:ext cx="7387590" cy="240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50000"/>
              </a:lnSpc>
              <a:spcBef>
                <a:spcPts val="100"/>
              </a:spcBef>
              <a:buClr>
                <a:srgbClr val="FF0000"/>
              </a:buClr>
              <a:buSzPct val="94444"/>
              <a:buFont typeface="Wingdings"/>
              <a:buChar char=""/>
              <a:tabLst>
                <a:tab pos="156210" algn="l"/>
                <a:tab pos="3647440" algn="l"/>
                <a:tab pos="4098925" algn="l"/>
                <a:tab pos="4459605" algn="l"/>
              </a:tabLst>
            </a:pPr>
            <a:r>
              <a:rPr sz="1800" spc="-5" dirty="0">
                <a:latin typeface="Arial"/>
                <a:cs typeface="Arial"/>
              </a:rPr>
              <a:t>Concrete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flow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semicircular	curved	slender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section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any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vibration-each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segment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requires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18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baseline="25462" dirty="0">
                <a:latin typeface="Arial"/>
                <a:cs typeface="Arial"/>
              </a:rPr>
              <a:t>3	</a:t>
            </a:r>
            <a:r>
              <a:rPr sz="1800" spc="-5" dirty="0">
                <a:latin typeface="Arial"/>
                <a:cs typeface="Arial"/>
              </a:rPr>
              <a:t>concrete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.One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comprises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</a:p>
          <a:p>
            <a:pPr marL="508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curved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sections.</a:t>
            </a:r>
            <a:endParaRPr sz="1800" dirty="0">
              <a:latin typeface="Arial"/>
              <a:cs typeface="Arial"/>
            </a:endParaRPr>
          </a:p>
          <a:p>
            <a:pPr marL="155575" indent="-105410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SzPct val="94444"/>
              <a:buFont typeface="Wingdings"/>
              <a:buChar char=""/>
              <a:tabLst>
                <a:tab pos="156210" algn="l"/>
              </a:tabLst>
            </a:pPr>
            <a:r>
              <a:rPr sz="1800" spc="-5" dirty="0">
                <a:latin typeface="Arial"/>
                <a:cs typeface="Arial"/>
              </a:rPr>
              <a:t>Excellent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finish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like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mirror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finish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out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surface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defects.</a:t>
            </a:r>
            <a:endParaRPr sz="1800" dirty="0">
              <a:latin typeface="Arial"/>
              <a:cs typeface="Arial"/>
            </a:endParaRPr>
          </a:p>
          <a:p>
            <a:pPr marL="155575" indent="-105410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SzPct val="94444"/>
              <a:buFont typeface="Wingdings"/>
              <a:buChar char=""/>
              <a:tabLst>
                <a:tab pos="156210" algn="l"/>
              </a:tabLst>
            </a:pPr>
            <a:r>
              <a:rPr sz="1800" spc="-5" dirty="0">
                <a:latin typeface="Arial"/>
                <a:cs typeface="Arial"/>
              </a:rPr>
              <a:t>Grade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concrete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M40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5" dirty="0">
                <a:latin typeface="Arial"/>
                <a:cs typeface="Arial"/>
              </a:rPr>
              <a:t> 450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(+25</a:t>
            </a:r>
            <a:r>
              <a:rPr lang="en-US" spc="-10" dirty="0">
                <a:latin typeface="Arial"/>
                <a:cs typeface="Arial"/>
              </a:rPr>
              <a:t>kg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Alcofines+80</a:t>
            </a:r>
            <a:r>
              <a:rPr lang="en-US" sz="1800" spc="-5" dirty="0">
                <a:latin typeface="Arial"/>
                <a:cs typeface="Arial"/>
              </a:rPr>
              <a:t>Kg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Fly</a:t>
            </a:r>
            <a:r>
              <a:rPr sz="1800" spc="-5" dirty="0">
                <a:latin typeface="Arial"/>
                <a:cs typeface="Arial"/>
              </a:rPr>
              <a:t> ash</a:t>
            </a:r>
            <a:r>
              <a:rPr lang="en-US" sz="1800" spc="-5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155575" indent="-105410">
              <a:lnSpc>
                <a:spcPct val="100000"/>
              </a:lnSpc>
              <a:spcBef>
                <a:spcPts val="395"/>
              </a:spcBef>
              <a:buSzPct val="94444"/>
              <a:buFont typeface="Wingdings"/>
              <a:buChar char=""/>
              <a:tabLst>
                <a:tab pos="156210" algn="l"/>
                <a:tab pos="2623820" algn="l"/>
              </a:tabLst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Admixture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800" b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Aurcast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270M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28600" y="591070"/>
            <a:ext cx="2433638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/>
              <a:t>Wind</a:t>
            </a:r>
            <a:r>
              <a:rPr sz="2400" spc="-55" dirty="0"/>
              <a:t> </a:t>
            </a:r>
            <a:r>
              <a:rPr sz="2400" spc="-10" dirty="0"/>
              <a:t>Energy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1269491"/>
            <a:ext cx="4032504" cy="30236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0871" y="1269491"/>
            <a:ext cx="4032504" cy="3023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592" y="1828800"/>
            <a:ext cx="8686800" cy="4343793"/>
            <a:chOff x="0" y="2165604"/>
            <a:chExt cx="9144000" cy="4692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" y="2165604"/>
              <a:ext cx="2478024" cy="41559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98564" y="2179320"/>
              <a:ext cx="2337816" cy="41132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0815" y="2179320"/>
              <a:ext cx="2314956" cy="41132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201573" y="602735"/>
            <a:ext cx="2430463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/>
              <a:t>Wind</a:t>
            </a:r>
            <a:r>
              <a:rPr sz="2400" spc="-75" dirty="0"/>
              <a:t> </a:t>
            </a:r>
            <a:r>
              <a:rPr sz="2400" spc="-10" dirty="0"/>
              <a:t>Energy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ea typeface="Open Sans" panose="020B0606030504020204" pitchFamily="34" charset="0"/>
                <a:cs typeface="Open Sans" panose="020B0606030504020204" pitchFamily="34" charset="0"/>
              </a:rPr>
              <a:t>WATERPROOFING OF ROOF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b="13014"/>
          <a:stretch/>
        </p:blipFill>
        <p:spPr>
          <a:xfrm>
            <a:off x="4885508" y="3971109"/>
            <a:ext cx="4047857" cy="20567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7044" y="517882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Concrete slab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9756" y="602790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Metal deck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3" descr="D:\aholden\SALES &amp; MARKETING GLOBAL DPT\IPS Projects\Arabian Gulf Loose laid membrane\Marketing Materials\IMPER materials\Photo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71108"/>
            <a:ext cx="3903112" cy="202065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3762081" y="3670644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Folded plate Roof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3196" y="594272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Flat roof </a:t>
            </a:r>
          </a:p>
        </p:txBody>
      </p:sp>
      <p:pic>
        <p:nvPicPr>
          <p:cNvPr id="1026" name="Picture 2" descr="Folded plate roof for gymnasium and cafete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95" y="1157617"/>
            <a:ext cx="5372100" cy="249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69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ea typeface="Open Sans" panose="020B0606030504020204" pitchFamily="34" charset="0"/>
                <a:cs typeface="Open Sans" panose="020B0606030504020204" pitchFamily="34" charset="0"/>
              </a:rPr>
              <a:t>TPO based membranes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 err="1"/>
              <a:t>Fosroc</a:t>
            </a:r>
            <a:r>
              <a:rPr lang="en-GB" sz="1800" b="1" dirty="0"/>
              <a:t> TPO membrane systems are widely used for roof waterproofing applications especially on top of insulation</a:t>
            </a:r>
          </a:p>
          <a:p>
            <a:r>
              <a:rPr lang="en-GB" sz="1800" dirty="0"/>
              <a:t>Outstanding elongation performance, &gt;700%</a:t>
            </a:r>
          </a:p>
          <a:p>
            <a:r>
              <a:rPr lang="en-GB" sz="1800" dirty="0"/>
              <a:t>Environment friendly</a:t>
            </a:r>
          </a:p>
          <a:p>
            <a:pPr lvl="1"/>
            <a:r>
              <a:rPr lang="en-GB" sz="1800" dirty="0"/>
              <a:t>Inert – no volatile components</a:t>
            </a:r>
          </a:p>
          <a:p>
            <a:pPr lvl="1"/>
            <a:r>
              <a:rPr lang="en-GB" sz="1800" dirty="0"/>
              <a:t>Hot air welded laps - no toxic fumes when welded</a:t>
            </a:r>
          </a:p>
          <a:p>
            <a:pPr lvl="1"/>
            <a:r>
              <a:rPr lang="en-GB" sz="1800" dirty="0"/>
              <a:t>No plasticisers that could leach out over time</a:t>
            </a:r>
          </a:p>
          <a:p>
            <a:r>
              <a:rPr lang="en-GB" sz="1800" dirty="0"/>
              <a:t>No separation geotextile required at insulation interface</a:t>
            </a:r>
          </a:p>
          <a:p>
            <a:r>
              <a:rPr lang="en-GB" sz="1800" dirty="0"/>
              <a:t>Compatible with bitumen for roof overlays.</a:t>
            </a:r>
          </a:p>
          <a:p>
            <a:endParaRPr lang="en-GB" sz="1800" dirty="0"/>
          </a:p>
        </p:txBody>
      </p:sp>
      <p:pic>
        <p:nvPicPr>
          <p:cNvPr id="43008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346" b="17410"/>
          <a:stretch>
            <a:fillRect/>
          </a:stretch>
        </p:blipFill>
        <p:spPr bwMode="auto">
          <a:xfrm>
            <a:off x="6234211" y="3611770"/>
            <a:ext cx="2565302" cy="166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C25E2-DD9F-458B-B253-54B8CAA5D8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8" t="3212" r="19182" b="3051"/>
          <a:stretch/>
        </p:blipFill>
        <p:spPr>
          <a:xfrm>
            <a:off x="6281116" y="1763804"/>
            <a:ext cx="1958041" cy="16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6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ea typeface="Open Sans" panose="020B0606030504020204" pitchFamily="34" charset="0"/>
                <a:cs typeface="Open Sans" panose="020B0606030504020204" pitchFamily="34" charset="0"/>
              </a:rPr>
              <a:t>FIXING TYPES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Mechanically fixed system</a:t>
            </a:r>
          </a:p>
          <a:p>
            <a:pPr lvl="1"/>
            <a:r>
              <a:rPr lang="en-GB" sz="1800" dirty="0"/>
              <a:t>Vapour barrier</a:t>
            </a:r>
          </a:p>
          <a:p>
            <a:pPr lvl="1"/>
            <a:r>
              <a:rPr lang="en-GB" sz="1800" dirty="0"/>
              <a:t>Insulation mechanically fixed to deck</a:t>
            </a:r>
          </a:p>
          <a:p>
            <a:pPr lvl="1"/>
            <a:r>
              <a:rPr lang="en-GB" sz="1800" dirty="0" err="1"/>
              <a:t>Proofex</a:t>
            </a:r>
            <a:r>
              <a:rPr lang="en-GB" sz="1800" dirty="0"/>
              <a:t> OGP/ORG membrane mechanically</a:t>
            </a:r>
            <a:br>
              <a:rPr lang="en-GB" sz="1800" dirty="0"/>
            </a:br>
            <a:r>
              <a:rPr lang="en-GB" sz="1800" dirty="0"/>
              <a:t>fixed to deck</a:t>
            </a: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endParaRPr lang="en-GB" sz="1800" dirty="0"/>
          </a:p>
          <a:p>
            <a:r>
              <a:rPr lang="en-GB" sz="1800" dirty="0"/>
              <a:t>Adhered fully bonded system</a:t>
            </a:r>
          </a:p>
          <a:p>
            <a:pPr lvl="1"/>
            <a:r>
              <a:rPr lang="en-GB" sz="1800" dirty="0" err="1"/>
              <a:t>Proofex</a:t>
            </a:r>
            <a:r>
              <a:rPr lang="en-GB" sz="1800" dirty="0"/>
              <a:t> OFB membrane bonded to deck</a:t>
            </a:r>
            <a:br>
              <a:rPr lang="en-GB" sz="1800" dirty="0"/>
            </a:br>
            <a:r>
              <a:rPr lang="en-GB" sz="1800" dirty="0"/>
              <a:t>using adhesive</a:t>
            </a:r>
          </a:p>
          <a:p>
            <a:pPr lvl="1"/>
            <a:r>
              <a:rPr lang="en-GB" sz="1800" dirty="0"/>
              <a:t>Insulation glued to membrane</a:t>
            </a:r>
          </a:p>
          <a:p>
            <a:pPr lvl="1"/>
            <a:r>
              <a:rPr lang="en-GB" sz="1800" dirty="0"/>
              <a:t>Geotextile</a:t>
            </a:r>
          </a:p>
          <a:p>
            <a:pPr lvl="1"/>
            <a:r>
              <a:rPr lang="en-GB" sz="1800" dirty="0"/>
              <a:t>Ballast.</a:t>
            </a:r>
          </a:p>
        </p:txBody>
      </p:sp>
      <p:pic>
        <p:nvPicPr>
          <p:cNvPr id="8" name="Picture 3" descr="D:\Users\aholden\Documents\SALES &amp; MARKETING GLOBAL DPT\Marketing\TPO sketches\TPO sketch number 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7" t="34589" r="24978" b="25131"/>
          <a:stretch/>
        </p:blipFill>
        <p:spPr bwMode="auto">
          <a:xfrm>
            <a:off x="5432259" y="1300826"/>
            <a:ext cx="35528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Users\aholden\Documents\SALES &amp; MARKETING GLOBAL DPT\Marketing\TPO sketches\TPO sketch number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5" t="24609" r="21137" b="12522"/>
          <a:stretch/>
        </p:blipFill>
        <p:spPr bwMode="auto">
          <a:xfrm>
            <a:off x="5422320" y="3604135"/>
            <a:ext cx="3528000" cy="25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5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59271"/>
              </p:ext>
            </p:extLst>
          </p:nvPr>
        </p:nvGraphicFramePr>
        <p:xfrm>
          <a:off x="5040084" y="1295401"/>
          <a:ext cx="3810000" cy="4952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52998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Spray-applied, 100% solids,</a:t>
                      </a:r>
                    </a:p>
                    <a:p>
                      <a:r>
                        <a:rPr lang="en-AU" sz="1800" b="1" i="0" u="none" strike="noStrike" kern="1200" baseline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flexible, two-component, rapid curing Pure Polyurea</a:t>
                      </a:r>
                    </a:p>
                    <a:p>
                      <a:endParaRPr kumimoji="0" lang="en-A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en-IN" sz="1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Requirements</a:t>
                      </a: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E0031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IN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Compatible for application on large area</a:t>
                      </a: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E0031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IN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Resistance to strong roots</a:t>
                      </a: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E0031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Easy &amp; quick  to install</a:t>
                      </a: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E0031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Fully bonded system</a:t>
                      </a: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E0031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Accommodate thermal/structural  movements</a:t>
                      </a: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E0031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Chemicals resistance</a:t>
                      </a: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E0031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Crack bridging</a:t>
                      </a: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DE0031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15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Durable </a:t>
                      </a:r>
                      <a:endParaRPr lang="en-IN" sz="1500" kern="0" dirty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295400"/>
            <a:ext cx="4800600" cy="495299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230819"/>
            <a:ext cx="6705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eaLnBrk="1" hangingPunct="1">
              <a:defRPr sz="2000">
                <a:solidFill>
                  <a:schemeClr val="tx2"/>
                </a:solidFill>
                <a:latin typeface="Arial Black" pitchFamily="34" charset="0"/>
              </a:defRPr>
            </a:lvl2pPr>
            <a:lvl3pPr eaLnBrk="1" hangingPunct="1">
              <a:defRPr sz="2000">
                <a:solidFill>
                  <a:schemeClr val="tx2"/>
                </a:solidFill>
                <a:latin typeface="Arial Black" pitchFamily="34" charset="0"/>
              </a:defRPr>
            </a:lvl3pPr>
            <a:lvl4pPr eaLnBrk="1" hangingPunct="1">
              <a:defRPr sz="2000">
                <a:solidFill>
                  <a:schemeClr val="tx2"/>
                </a:solidFill>
                <a:latin typeface="Arial Black" pitchFamily="34" charset="0"/>
              </a:defRPr>
            </a:lvl4pPr>
            <a:lvl5pPr eaLnBrk="1" hangingPunct="1">
              <a:defRPr sz="2000">
                <a:solidFill>
                  <a:schemeClr val="tx2"/>
                </a:solidFill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IN" sz="2400" kern="0" dirty="0">
                <a:latin typeface="+mj-lt"/>
                <a:ea typeface="+mj-ea"/>
                <a:cs typeface="+mj-cs"/>
              </a:rPr>
              <a:t>SPRAY APPLIED WATERPROOFING SYSTEM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249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260870" y="523954"/>
            <a:ext cx="8378419" cy="43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800">
                <a:solidFill>
                  <a:schemeClr val="tx2"/>
                </a:solidFill>
                <a:latin typeface="Franklin Gothic Book" panose="020B05030201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eaLnBrk="1" hangingPunct="1">
              <a:defRPr sz="2000">
                <a:solidFill>
                  <a:schemeClr val="tx2"/>
                </a:solidFill>
                <a:latin typeface="Arial Black" pitchFamily="34" charset="0"/>
              </a:defRPr>
            </a:lvl2pPr>
            <a:lvl3pPr eaLnBrk="1" hangingPunct="1">
              <a:defRPr sz="2000">
                <a:solidFill>
                  <a:schemeClr val="tx2"/>
                </a:solidFill>
                <a:latin typeface="Arial Black" pitchFamily="34" charset="0"/>
              </a:defRPr>
            </a:lvl3pPr>
            <a:lvl4pPr eaLnBrk="1" hangingPunct="1">
              <a:defRPr sz="2000">
                <a:solidFill>
                  <a:schemeClr val="tx2"/>
                </a:solidFill>
                <a:latin typeface="Arial Black" pitchFamily="34" charset="0"/>
              </a:defRPr>
            </a:lvl4pPr>
            <a:lvl5pPr eaLnBrk="1" hangingPunct="1">
              <a:defRPr sz="2000">
                <a:solidFill>
                  <a:schemeClr val="tx2"/>
                </a:solidFill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2400" kern="0" dirty="0">
                <a:latin typeface="+mj-lt"/>
                <a:ea typeface="+mj-ea"/>
                <a:cs typeface="+mj-cs"/>
                <a:sym typeface="Gill Sans" charset="0"/>
              </a:rPr>
              <a:t>FOSROC POLYUREA WPE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6445" y="1149408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"/>
                <a:cs typeface="+mn-cs"/>
              </a:rPr>
              <a:t>System Build-up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be 5"/>
          <p:cNvSpPr/>
          <p:nvPr/>
        </p:nvSpPr>
        <p:spPr>
          <a:xfrm>
            <a:off x="260870" y="5379715"/>
            <a:ext cx="7807280" cy="1254087"/>
          </a:xfrm>
          <a:prstGeom prst="cube">
            <a:avLst>
              <a:gd name="adj" fmla="val 85084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Cube 6"/>
          <p:cNvSpPr/>
          <p:nvPr/>
        </p:nvSpPr>
        <p:spPr>
          <a:xfrm>
            <a:off x="260870" y="3001986"/>
            <a:ext cx="1393951" cy="3450805"/>
          </a:xfrm>
          <a:prstGeom prst="cube">
            <a:avLst>
              <a:gd name="adj" fmla="val 76293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Cube 7"/>
          <p:cNvSpPr/>
          <p:nvPr/>
        </p:nvSpPr>
        <p:spPr>
          <a:xfrm>
            <a:off x="619172" y="3194432"/>
            <a:ext cx="1079843" cy="3255336"/>
          </a:xfrm>
          <a:prstGeom prst="cube">
            <a:avLst>
              <a:gd name="adj" fmla="val 96155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Cube 8"/>
          <p:cNvSpPr/>
          <p:nvPr/>
        </p:nvSpPr>
        <p:spPr>
          <a:xfrm>
            <a:off x="662092" y="5354851"/>
            <a:ext cx="7134825" cy="1094917"/>
          </a:xfrm>
          <a:prstGeom prst="cube">
            <a:avLst>
              <a:gd name="adj" fmla="val 971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Cube 9"/>
          <p:cNvSpPr/>
          <p:nvPr/>
        </p:nvSpPr>
        <p:spPr>
          <a:xfrm>
            <a:off x="667219" y="3467099"/>
            <a:ext cx="1062401" cy="2947151"/>
          </a:xfrm>
          <a:prstGeom prst="cube">
            <a:avLst>
              <a:gd name="adj" fmla="val 9615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710657" y="5334008"/>
            <a:ext cx="6854129" cy="1078580"/>
          </a:xfrm>
          <a:prstGeom prst="cube">
            <a:avLst>
              <a:gd name="adj" fmla="val 9562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717800" y="5315589"/>
            <a:ext cx="6390562" cy="1044648"/>
          </a:xfrm>
          <a:prstGeom prst="cube">
            <a:avLst>
              <a:gd name="adj" fmla="val 97631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716879" y="3957366"/>
            <a:ext cx="1022316" cy="2375692"/>
          </a:xfrm>
          <a:prstGeom prst="cube">
            <a:avLst>
              <a:gd name="adj" fmla="val 9869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971898" y="1376394"/>
            <a:ext cx="0" cy="3984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744486" y="1843149"/>
            <a:ext cx="24689" cy="3499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be 11"/>
          <p:cNvSpPr/>
          <p:nvPr/>
        </p:nvSpPr>
        <p:spPr>
          <a:xfrm>
            <a:off x="734830" y="4200526"/>
            <a:ext cx="1136303" cy="2133520"/>
          </a:xfrm>
          <a:prstGeom prst="cube">
            <a:avLst>
              <a:gd name="adj" fmla="val 8754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852303" y="5177901"/>
            <a:ext cx="5764094" cy="1153967"/>
          </a:xfrm>
          <a:prstGeom prst="cube">
            <a:avLst>
              <a:gd name="adj" fmla="val 8781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7473021" y="2337479"/>
            <a:ext cx="12956" cy="298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860939" y="2883465"/>
            <a:ext cx="9184" cy="2394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83" idx="3"/>
          </p:cNvCxnSpPr>
          <p:nvPr/>
        </p:nvCxnSpPr>
        <p:spPr>
          <a:xfrm flipH="1">
            <a:off x="4506438" y="1376394"/>
            <a:ext cx="3465460" cy="1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84" idx="3"/>
          </p:cNvCxnSpPr>
          <p:nvPr/>
        </p:nvCxnSpPr>
        <p:spPr>
          <a:xfrm flipH="1" flipV="1">
            <a:off x="4303715" y="1835952"/>
            <a:ext cx="3465460" cy="7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5" idx="3"/>
          </p:cNvCxnSpPr>
          <p:nvPr/>
        </p:nvCxnSpPr>
        <p:spPr>
          <a:xfrm flipH="1">
            <a:off x="6387619" y="2339142"/>
            <a:ext cx="1098358" cy="4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86" idx="3"/>
          </p:cNvCxnSpPr>
          <p:nvPr/>
        </p:nvCxnSpPr>
        <p:spPr>
          <a:xfrm flipH="1" flipV="1">
            <a:off x="4095023" y="2886488"/>
            <a:ext cx="2765916" cy="2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625043" y="1224349"/>
            <a:ext cx="88139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GB"/>
            </a:defPPr>
            <a:lvl1pPr>
              <a:defRPr sz="1400">
                <a:latin typeface="Franklin Gothic Book" panose="020B05030201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RCC Slab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618912" y="1682063"/>
            <a:ext cx="68480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dk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Primer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618912" y="2189484"/>
            <a:ext cx="276870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dk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2K Spray applied Polyurea System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339239" y="2732599"/>
            <a:ext cx="75578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dk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Geotext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2882815" y="3438083"/>
            <a:ext cx="9106" cy="1874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3" idx="1"/>
          </p:cNvCxnSpPr>
          <p:nvPr/>
        </p:nvCxnSpPr>
        <p:spPr>
          <a:xfrm flipH="1" flipV="1">
            <a:off x="2882815" y="3438083"/>
            <a:ext cx="456424" cy="4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339239" y="3288637"/>
            <a:ext cx="304173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dk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Polymer Modified Screed</a:t>
            </a:r>
          </a:p>
        </p:txBody>
      </p:sp>
      <p:sp>
        <p:nvSpPr>
          <p:cNvPr id="94" name="Cube 93"/>
          <p:cNvSpPr/>
          <p:nvPr/>
        </p:nvSpPr>
        <p:spPr>
          <a:xfrm>
            <a:off x="852303" y="4337067"/>
            <a:ext cx="1035860" cy="1835133"/>
          </a:xfrm>
          <a:prstGeom prst="cube">
            <a:avLst>
              <a:gd name="adj" fmla="val 9869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02499" y="2420571"/>
            <a:ext cx="185424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GB"/>
            </a:defPPr>
            <a:lvl1pPr>
              <a:defRPr sz="1400">
                <a:solidFill>
                  <a:schemeClr val="dk1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UV Protective Coating</a:t>
            </a:r>
          </a:p>
        </p:txBody>
      </p:sp>
      <p:cxnSp>
        <p:nvCxnSpPr>
          <p:cNvPr id="76" name="Straight Arrow Connector 75"/>
          <p:cNvCxnSpPr>
            <a:endCxn id="94" idx="5"/>
          </p:cNvCxnSpPr>
          <p:nvPr/>
        </p:nvCxnSpPr>
        <p:spPr>
          <a:xfrm flipH="1">
            <a:off x="1888163" y="4743452"/>
            <a:ext cx="252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2141056" y="2728348"/>
            <a:ext cx="0" cy="2015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285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80066"/>
            <a:ext cx="9144000" cy="1846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28600" y="1220814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77684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2328314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3414323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4469836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5525349" y="1200527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215D62A-A2DB-4890-9F87-ACBFE4B3BA2E}"/>
              </a:ext>
            </a:extLst>
          </p:cNvPr>
          <p:cNvSpPr txBox="1">
            <a:spLocks/>
          </p:cNvSpPr>
          <p:nvPr/>
        </p:nvSpPr>
        <p:spPr>
          <a:xfrm>
            <a:off x="77338" y="230552"/>
            <a:ext cx="6705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defRPr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IN" sz="2400" kern="0" dirty="0">
                <a:latin typeface="+mj-lt"/>
                <a:ea typeface="+mj-ea"/>
                <a:cs typeface="+mj-cs"/>
              </a:rPr>
              <a:t>POLYUREA WPE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A9817E56-CF75-413A-8873-C00A4A9E85AF}"/>
              </a:ext>
            </a:extLst>
          </p:cNvPr>
          <p:cNvSpPr/>
          <p:nvPr/>
        </p:nvSpPr>
        <p:spPr>
          <a:xfrm>
            <a:off x="77338" y="2034435"/>
            <a:ext cx="2250976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Fully Bonded &amp; Seamless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20514F-3599-442D-8088-4CA44C1BA94C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r="7905"/>
          <a:stretch/>
        </p:blipFill>
        <p:spPr>
          <a:xfrm>
            <a:off x="226694" y="3124200"/>
            <a:ext cx="853630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367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7160" y="1228496"/>
            <a:ext cx="3270502" cy="53187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895" y="434466"/>
            <a:ext cx="4662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History</a:t>
            </a:r>
            <a:r>
              <a:rPr sz="2400" spc="-45" dirty="0"/>
              <a:t> </a:t>
            </a:r>
            <a:r>
              <a:rPr sz="2400" dirty="0"/>
              <a:t>of</a:t>
            </a:r>
            <a:r>
              <a:rPr sz="2400" spc="-20" dirty="0"/>
              <a:t> </a:t>
            </a:r>
            <a:r>
              <a:rPr sz="2400" spc="-5" dirty="0"/>
              <a:t>Precast</a:t>
            </a:r>
            <a:r>
              <a:rPr sz="2400" spc="-15" dirty="0"/>
              <a:t> </a:t>
            </a:r>
            <a:r>
              <a:rPr sz="2400" spc="-5" dirty="0"/>
              <a:t>Concrete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329895" y="1228496"/>
            <a:ext cx="484251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25" algn="just">
              <a:lnSpc>
                <a:spcPct val="15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Precast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concrete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construction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product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produced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casting </a:t>
            </a:r>
            <a:r>
              <a:rPr sz="1600" b="1" spc="-5" dirty="0">
                <a:latin typeface="Arial"/>
                <a:cs typeface="Arial"/>
              </a:rPr>
              <a:t>concrete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 a reusable </a:t>
            </a:r>
            <a:r>
              <a:rPr sz="1600" spc="-5" dirty="0" err="1">
                <a:latin typeface="Arial"/>
                <a:cs typeface="Arial"/>
              </a:rPr>
              <a:t>mo</a:t>
            </a:r>
            <a:r>
              <a:rPr lang="en-US" sz="1600" spc="-5" dirty="0" err="1">
                <a:latin typeface="Arial"/>
                <a:cs typeface="Arial"/>
              </a:rPr>
              <a:t>u</a:t>
            </a:r>
            <a:r>
              <a:rPr sz="1600" spc="-5" dirty="0" err="1">
                <a:latin typeface="Arial"/>
                <a:cs typeface="Arial"/>
              </a:rPr>
              <a:t>ld</a:t>
            </a:r>
            <a:r>
              <a:rPr sz="1600" spc="-5" dirty="0">
                <a:latin typeface="Arial"/>
                <a:cs typeface="Arial"/>
              </a:rPr>
              <a:t> 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form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which</a:t>
            </a:r>
            <a:r>
              <a:rPr sz="1600" spc="-5" dirty="0">
                <a:latin typeface="Arial"/>
                <a:cs typeface="Arial"/>
              </a:rPr>
              <a:t> is then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cured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 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controlled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environment,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transported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construction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site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lifted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into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place. In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contrast,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standard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concrete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 poured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into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site-specific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forms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cured 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site.</a:t>
            </a:r>
          </a:p>
          <a:p>
            <a:pPr marL="12700" algn="just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Arial"/>
                <a:cs typeface="Arial"/>
              </a:rPr>
              <a:t>Features</a:t>
            </a:r>
            <a:endParaRPr sz="1600" dirty="0">
              <a:latin typeface="Arial"/>
              <a:cs typeface="Arial"/>
            </a:endParaRPr>
          </a:p>
          <a:p>
            <a:pPr marL="299085" marR="521334" indent="-287020" algn="just">
              <a:lnSpc>
                <a:spcPct val="150000"/>
              </a:lnSpc>
              <a:buClr>
                <a:srgbClr val="FF0000"/>
              </a:buClr>
              <a:buSzPct val="112500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600" spc="-5" dirty="0">
                <a:latin typeface="Arial"/>
                <a:cs typeface="Arial"/>
              </a:rPr>
              <a:t>P</a:t>
            </a:r>
            <a:r>
              <a:rPr sz="1600" spc="-5" dirty="0">
                <a:latin typeface="Arial"/>
                <a:cs typeface="Arial"/>
              </a:rPr>
              <a:t>recast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panelled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buildings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were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pioneered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Liverpool, England,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 </a:t>
            </a:r>
            <a:r>
              <a:rPr sz="1600" dirty="0">
                <a:latin typeface="Arial"/>
                <a:cs typeface="Arial"/>
              </a:rPr>
              <a:t>1905.</a:t>
            </a:r>
          </a:p>
          <a:p>
            <a:pPr marL="299085" indent="-287020" algn="just">
              <a:lnSpc>
                <a:spcPct val="100000"/>
              </a:lnSpc>
              <a:spcBef>
                <a:spcPts val="960"/>
              </a:spcBef>
              <a:buClr>
                <a:srgbClr val="FF0000"/>
              </a:buClr>
              <a:buSzPct val="112500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stables at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Walton</a:t>
            </a:r>
            <a:r>
              <a:rPr sz="1600" dirty="0">
                <a:latin typeface="Arial"/>
                <a:cs typeface="Arial"/>
              </a:rPr>
              <a:t> in</a:t>
            </a:r>
            <a:r>
              <a:rPr sz="1600" spc="-5" dirty="0">
                <a:latin typeface="Arial"/>
                <a:cs typeface="Arial"/>
              </a:rPr>
              <a:t> Liverpool followed </a:t>
            </a:r>
            <a:r>
              <a:rPr sz="1600" dirty="0">
                <a:latin typeface="Arial"/>
                <a:cs typeface="Arial"/>
              </a:rPr>
              <a:t>in</a:t>
            </a:r>
          </a:p>
          <a:p>
            <a:pPr marL="299085" algn="just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Arial"/>
                <a:cs typeface="Arial"/>
              </a:rPr>
              <a:t>1906.</a:t>
            </a:r>
            <a:endParaRPr sz="1600" dirty="0">
              <a:latin typeface="Arial"/>
              <a:cs typeface="Arial"/>
            </a:endParaRPr>
          </a:p>
          <a:p>
            <a:pPr marL="299085" marR="677545" indent="-287020" algn="just">
              <a:lnSpc>
                <a:spcPct val="150000"/>
              </a:lnSpc>
              <a:spcBef>
                <a:spcPts val="5"/>
              </a:spcBef>
              <a:buClr>
                <a:srgbClr val="FF0000"/>
              </a:buClr>
              <a:buSzPct val="112500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600" spc="-20" dirty="0">
                <a:latin typeface="Arial"/>
                <a:cs typeface="Arial"/>
              </a:rPr>
              <a:t>However,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it </a:t>
            </a:r>
            <a:r>
              <a:rPr sz="1600" spc="-10" dirty="0">
                <a:latin typeface="Arial"/>
                <a:cs typeface="Arial"/>
              </a:rPr>
              <a:t>was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adopted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over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world,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particularly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 Eastern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Europe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80066"/>
            <a:ext cx="9144000" cy="1846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28600" y="1220814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77684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2328314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3414323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4469836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5525349" y="1200527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B230A7E9-89FC-4347-A1F8-2C1C1FE3BABD}"/>
              </a:ext>
            </a:extLst>
          </p:cNvPr>
          <p:cNvSpPr/>
          <p:nvPr/>
        </p:nvSpPr>
        <p:spPr>
          <a:xfrm>
            <a:off x="574877" y="2034435"/>
            <a:ext cx="2250976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Resistant to strong  roots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9DDA8F-C73A-474B-80CB-0CD981E4E9E8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r="7905"/>
          <a:stretch/>
        </p:blipFill>
        <p:spPr>
          <a:xfrm>
            <a:off x="226694" y="3124200"/>
            <a:ext cx="8536306" cy="36576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2ED620F-846A-4299-80BE-C0E3F289C58F}"/>
              </a:ext>
            </a:extLst>
          </p:cNvPr>
          <p:cNvSpPr txBox="1">
            <a:spLocks/>
          </p:cNvSpPr>
          <p:nvPr/>
        </p:nvSpPr>
        <p:spPr>
          <a:xfrm>
            <a:off x="77338" y="230552"/>
            <a:ext cx="6705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defRPr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IN" sz="2400" kern="0" dirty="0">
                <a:latin typeface="+mj-lt"/>
                <a:ea typeface="+mj-ea"/>
                <a:cs typeface="+mj-cs"/>
              </a:rPr>
              <a:t>POLYUREA WPE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13705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80066"/>
            <a:ext cx="9144000" cy="1846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28600" y="1220814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77684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2328314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3414323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4469836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5525349" y="1200527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432C5CCE-B1F6-4EEB-9EE4-92F722C6B106}"/>
              </a:ext>
            </a:extLst>
          </p:cNvPr>
          <p:cNvSpPr/>
          <p:nvPr/>
        </p:nvSpPr>
        <p:spPr>
          <a:xfrm>
            <a:off x="1649227" y="2034435"/>
            <a:ext cx="2250976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Spray application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6EF1B8-A0D2-414E-BAF3-CEDCB18EA8F1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r="7905"/>
          <a:stretch/>
        </p:blipFill>
        <p:spPr>
          <a:xfrm>
            <a:off x="226694" y="3124200"/>
            <a:ext cx="8536306" cy="36576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72D612-ED85-4738-A0B3-96A4ACE7BE22}"/>
              </a:ext>
            </a:extLst>
          </p:cNvPr>
          <p:cNvSpPr txBox="1">
            <a:spLocks/>
          </p:cNvSpPr>
          <p:nvPr/>
        </p:nvSpPr>
        <p:spPr>
          <a:xfrm>
            <a:off x="77338" y="230552"/>
            <a:ext cx="6705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defRPr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IN" sz="2400" kern="0" dirty="0">
                <a:latin typeface="+mj-lt"/>
                <a:ea typeface="+mj-ea"/>
                <a:cs typeface="+mj-cs"/>
              </a:rPr>
              <a:t>POLYUREA WPE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50608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80066"/>
            <a:ext cx="9144000" cy="1846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28600" y="1220814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77684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2328314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3414323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4469836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5525349" y="1200527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D0EE5C0A-E705-4D95-9BB5-4D5C16A44102}"/>
              </a:ext>
            </a:extLst>
          </p:cNvPr>
          <p:cNvSpPr/>
          <p:nvPr/>
        </p:nvSpPr>
        <p:spPr>
          <a:xfrm>
            <a:off x="2686003" y="2034435"/>
            <a:ext cx="2250976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Green Product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9D8911-C31B-4F2E-A46A-FA50B3D2EC84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r="7905"/>
          <a:stretch/>
        </p:blipFill>
        <p:spPr>
          <a:xfrm>
            <a:off x="226694" y="3124200"/>
            <a:ext cx="8536306" cy="36576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4A9E1B8-FF92-40E4-8BDA-B8FC5280FA0D}"/>
              </a:ext>
            </a:extLst>
          </p:cNvPr>
          <p:cNvSpPr txBox="1">
            <a:spLocks/>
          </p:cNvSpPr>
          <p:nvPr/>
        </p:nvSpPr>
        <p:spPr>
          <a:xfrm>
            <a:off x="77338" y="230552"/>
            <a:ext cx="6705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defRPr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IN" sz="2400" kern="0" dirty="0">
                <a:latin typeface="+mj-lt"/>
                <a:ea typeface="+mj-ea"/>
                <a:cs typeface="+mj-cs"/>
              </a:rPr>
              <a:t>POLYUREA WPE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051111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80066"/>
            <a:ext cx="9144000" cy="1846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28600" y="1220814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77684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2328314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3414323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4469836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5525349" y="1200527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3DFB2F72-7972-4A81-BEA1-14A88F5739C1}"/>
              </a:ext>
            </a:extLst>
          </p:cNvPr>
          <p:cNvSpPr/>
          <p:nvPr/>
        </p:nvSpPr>
        <p:spPr>
          <a:xfrm>
            <a:off x="3772012" y="2034435"/>
            <a:ext cx="2250976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Crack bridging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5D74DB-0823-41B5-8261-6CC79FD23DF1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r="7905"/>
          <a:stretch/>
        </p:blipFill>
        <p:spPr>
          <a:xfrm>
            <a:off x="226694" y="3124200"/>
            <a:ext cx="8536306" cy="36576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471FDFE-0A6F-4650-9158-94CED7CBFAD4}"/>
              </a:ext>
            </a:extLst>
          </p:cNvPr>
          <p:cNvSpPr txBox="1">
            <a:spLocks/>
          </p:cNvSpPr>
          <p:nvPr/>
        </p:nvSpPr>
        <p:spPr>
          <a:xfrm>
            <a:off x="77338" y="230552"/>
            <a:ext cx="6705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defRPr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IN" sz="2400" kern="0" dirty="0">
                <a:latin typeface="+mj-lt"/>
                <a:ea typeface="+mj-ea"/>
                <a:cs typeface="+mj-cs"/>
              </a:rPr>
              <a:t>POLYUREA WPE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323123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80066"/>
            <a:ext cx="9144000" cy="1846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28600" y="1220814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77684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2328314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3414323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4469836" y="1219200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5525349" y="1200527"/>
            <a:ext cx="686423" cy="70447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955605ED-EC16-48C1-910C-43BC364CD7A8}"/>
              </a:ext>
            </a:extLst>
          </p:cNvPr>
          <p:cNvSpPr/>
          <p:nvPr/>
        </p:nvSpPr>
        <p:spPr>
          <a:xfrm>
            <a:off x="4813047" y="2150409"/>
            <a:ext cx="2250976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Certifications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275814-FE86-4B3F-B6F9-C35A0FDEC814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r="7905"/>
          <a:stretch/>
        </p:blipFill>
        <p:spPr>
          <a:xfrm>
            <a:off x="226694" y="3124200"/>
            <a:ext cx="8536306" cy="36576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6041D62-6EAD-42B5-BE3D-DE6AF7D5126F}"/>
              </a:ext>
            </a:extLst>
          </p:cNvPr>
          <p:cNvSpPr txBox="1">
            <a:spLocks/>
          </p:cNvSpPr>
          <p:nvPr/>
        </p:nvSpPr>
        <p:spPr>
          <a:xfrm>
            <a:off x="77338" y="230552"/>
            <a:ext cx="6705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>
              <a:defRPr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IN" sz="2400" kern="0" dirty="0">
                <a:latin typeface="+mj-lt"/>
                <a:ea typeface="+mj-ea"/>
                <a:cs typeface="+mj-cs"/>
              </a:rPr>
              <a:t>POLYUREA WPE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497899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6" y="274638"/>
            <a:ext cx="6078537" cy="706437"/>
          </a:xfrm>
        </p:spPr>
        <p:txBody>
          <a:bodyPr/>
          <a:lstStyle/>
          <a:p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GROUT - CONBEXTRA GP2N</a:t>
            </a:r>
            <a:endParaRPr lang="en-AU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386" y="2377440"/>
            <a:ext cx="4340361" cy="4480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sz="1600" dirty="0">
                <a:solidFill>
                  <a:schemeClr val="tx1"/>
                </a:solidFill>
              </a:rPr>
              <a:t>Application Areas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AU" sz="1400" dirty="0">
                <a:solidFill>
                  <a:schemeClr val="tx1"/>
                </a:solidFill>
              </a:rPr>
              <a:t>Turbine base plates grouting 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AU" sz="1400" dirty="0">
                <a:solidFill>
                  <a:schemeClr val="tx1"/>
                </a:solidFill>
              </a:rPr>
              <a:t>Compressors base grouting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Boiler feed pumps base plate grouting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Precast segment joint grouting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sz="1600" dirty="0">
                <a:solidFill>
                  <a:schemeClr val="tx1"/>
                </a:solidFill>
              </a:rPr>
              <a:t>Properties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Unrestrained Expansion – 2 % to 4 %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W/P ratio – 0.15(Pourable) &amp;  0.16 (</a:t>
            </a:r>
            <a:r>
              <a:rPr lang="en-US" sz="1400" dirty="0" err="1">
                <a:solidFill>
                  <a:schemeClr val="tx1"/>
                </a:solidFill>
              </a:rPr>
              <a:t>Flowable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Compressive Strength(N/mm</a:t>
            </a:r>
            <a:r>
              <a:rPr lang="en-US" sz="1400" baseline="30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1 day – 24 to 27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7 day – 55 to 66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28 day – 65 to 78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sz="1600" dirty="0">
                <a:solidFill>
                  <a:schemeClr val="tx1"/>
                </a:solidFill>
              </a:rPr>
              <a:t>Packing &amp; Yield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endParaRPr lang="en-US" sz="120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386" y="981075"/>
            <a:ext cx="4340361" cy="139636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600" b="1" dirty="0">
                <a:solidFill>
                  <a:schemeClr val="tx1"/>
                </a:solidFill>
              </a:rPr>
              <a:t>Free flow, High Strength, Non-Shrink,</a:t>
            </a:r>
          </a:p>
          <a:p>
            <a:pPr algn="ctr"/>
            <a:r>
              <a:rPr lang="en-AU" sz="1600" b="1" dirty="0">
                <a:solidFill>
                  <a:schemeClr val="tx1"/>
                </a:solidFill>
              </a:rPr>
              <a:t>Cementitious Precision Grout</a:t>
            </a:r>
          </a:p>
          <a:p>
            <a:pPr marL="285750" indent="-285750">
              <a:buClr>
                <a:schemeClr val="tx1"/>
              </a:buClr>
              <a:buFont typeface="Georgia" panose="02040502050405020303" pitchFamily="18" charset="0"/>
              <a:buChar char="▪"/>
            </a:pPr>
            <a:r>
              <a:rPr lang="en-US" sz="1100" dirty="0">
                <a:solidFill>
                  <a:schemeClr val="tx1"/>
                </a:solidFill>
              </a:rPr>
              <a:t>Gaseous Expansion system compensates plastic shrinkage </a:t>
            </a:r>
          </a:p>
          <a:p>
            <a:pPr marL="285750" indent="-285750">
              <a:buClr>
                <a:schemeClr val="tx1"/>
              </a:buClr>
              <a:buFont typeface="Georgia" panose="02040502050405020303" pitchFamily="18" charset="0"/>
              <a:buChar char="▪"/>
            </a:pPr>
            <a:r>
              <a:rPr lang="en-US" sz="1100" dirty="0">
                <a:solidFill>
                  <a:schemeClr val="tx1"/>
                </a:solidFill>
              </a:rPr>
              <a:t>Iron free and chloride free </a:t>
            </a:r>
          </a:p>
          <a:p>
            <a:pPr marL="285750" indent="-285750">
              <a:buClr>
                <a:schemeClr val="tx1"/>
              </a:buClr>
              <a:buFont typeface="Georgia" panose="02040502050405020303" pitchFamily="18" charset="0"/>
              <a:buChar char="▪"/>
            </a:pPr>
            <a:r>
              <a:rPr lang="en-US" sz="1100" dirty="0">
                <a:solidFill>
                  <a:schemeClr val="tx1"/>
                </a:solidFill>
              </a:rPr>
              <a:t>Effective in transferring static loads and dynamic loads</a:t>
            </a:r>
          </a:p>
          <a:p>
            <a:pPr marL="285750" indent="-285750">
              <a:buClr>
                <a:schemeClr val="tx1"/>
              </a:buClr>
              <a:buFont typeface="Georgia" panose="02040502050405020303" pitchFamily="18" charset="0"/>
              <a:buChar char="▪"/>
            </a:pPr>
            <a:r>
              <a:rPr lang="en-US" sz="1100" dirty="0">
                <a:solidFill>
                  <a:schemeClr val="tx1"/>
                </a:solidFill>
              </a:rPr>
              <a:t>Can be used for gap thickness </a:t>
            </a:r>
            <a:r>
              <a:rPr lang="en-US" sz="1100" dirty="0" err="1">
                <a:solidFill>
                  <a:schemeClr val="tx1"/>
                </a:solidFill>
              </a:rPr>
              <a:t>upto</a:t>
            </a:r>
            <a:r>
              <a:rPr lang="en-US" sz="1100" dirty="0">
                <a:solidFill>
                  <a:schemeClr val="tx1"/>
                </a:solidFill>
              </a:rPr>
              <a:t> 100mm</a:t>
            </a:r>
          </a:p>
          <a:p>
            <a:pPr>
              <a:buClr>
                <a:schemeClr val="tx1"/>
              </a:buClr>
            </a:pPr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Clr>
                <a:schemeClr val="tx1"/>
              </a:buClr>
              <a:buFont typeface="Georgia" panose="02040502050405020303" pitchFamily="18" charset="0"/>
              <a:buChar char="▪"/>
            </a:pPr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9805" y="5635303"/>
          <a:ext cx="343988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629">
                  <a:extLst>
                    <a:ext uri="{9D8B030D-6E8A-4147-A177-3AD203B41FA5}">
                      <a16:colId xmlns:a16="http://schemas.microsoft.com/office/drawing/2014/main" val="3508005342"/>
                    </a:ext>
                  </a:extLst>
                </a:gridCol>
                <a:gridCol w="1146629">
                  <a:extLst>
                    <a:ext uri="{9D8B030D-6E8A-4147-A177-3AD203B41FA5}">
                      <a16:colId xmlns:a16="http://schemas.microsoft.com/office/drawing/2014/main" val="23699711"/>
                    </a:ext>
                  </a:extLst>
                </a:gridCol>
                <a:gridCol w="1146629">
                  <a:extLst>
                    <a:ext uri="{9D8B030D-6E8A-4147-A177-3AD203B41FA5}">
                      <a16:colId xmlns:a16="http://schemas.microsoft.com/office/drawing/2014/main" val="619632623"/>
                    </a:ext>
                  </a:extLst>
                </a:gridCol>
              </a:tblGrid>
              <a:tr h="11756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Packing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Water(L)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Yield (L)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484886"/>
                  </a:ext>
                </a:extLst>
              </a:tr>
              <a:tr h="16981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25 kg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3.75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13.0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7659"/>
                  </a:ext>
                </a:extLst>
              </a:tr>
              <a:tr h="230778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25 kg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4.0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13.2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23448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47" y="981075"/>
            <a:ext cx="4382752" cy="30553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47" y="4036423"/>
            <a:ext cx="4382752" cy="28215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307540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87536"/>
            <a:ext cx="6078537" cy="706437"/>
          </a:xfrm>
        </p:spPr>
        <p:txBody>
          <a:bodyPr/>
          <a:lstStyle/>
          <a:p>
            <a:r>
              <a:rPr lang="en-AU" sz="2400" dirty="0">
                <a:ea typeface="Open Sans" panose="020B0606030504020204" pitchFamily="34" charset="0"/>
                <a:cs typeface="Open Sans" panose="020B0606030504020204" pitchFamily="34" charset="0"/>
              </a:rPr>
              <a:t>CABLE GROUT FOR POST TENSIONING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49057"/>
            <a:ext cx="8620125" cy="5472113"/>
          </a:xfrm>
        </p:spPr>
        <p:txBody>
          <a:bodyPr/>
          <a:lstStyle/>
          <a:p>
            <a:r>
              <a:rPr lang="en-AU" sz="1800" dirty="0"/>
              <a:t>Post tensioning is a technique for reinforcing concrete. Post-tensioning tendons, which are prestressing steel cables inside plastic ducts or sleeves, are positioned in the forms before the concrete is placed.</a:t>
            </a:r>
          </a:p>
          <a:p>
            <a:r>
              <a:rPr lang="en-AU" sz="1800" dirty="0"/>
              <a:t>Once the concrete has gained the strength tendons are stretched by jacking and anchored to produce  compressive forces in the member</a:t>
            </a:r>
          </a:p>
          <a:p>
            <a:r>
              <a:rPr lang="en-AU" sz="1800" dirty="0"/>
              <a:t>The post-tensioning technique allows thinner concrete sections, longer spans between supports,  stiffer walls to resist lateral loads and stiffer foundations to resist the effects of shrinking and swelling soils.</a:t>
            </a:r>
          </a:p>
          <a:p>
            <a:r>
              <a:rPr lang="en-AU" sz="1800" dirty="0"/>
              <a:t>Post tensioning system is a primary structural component whose  failure could result in total collapse of member</a:t>
            </a:r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4" name="object 4"/>
          <p:cNvSpPr/>
          <p:nvPr/>
        </p:nvSpPr>
        <p:spPr>
          <a:xfrm>
            <a:off x="1258471" y="4760249"/>
            <a:ext cx="2746512" cy="19086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5333928" y="4760249"/>
            <a:ext cx="2717075" cy="1810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375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>
                <a:ea typeface="Open Sans" panose="020B0606030504020204" pitchFamily="34" charset="0"/>
                <a:cs typeface="Open Sans" panose="020B0606030504020204" pitchFamily="34" charset="0"/>
              </a:rPr>
              <a:t>IMPORTANCE OF THE CABLE GROUT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1752" y="1048944"/>
            <a:ext cx="8620125" cy="5684365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AU" sz="1800" dirty="0">
              <a:latin typeface="Arial"/>
              <a:cs typeface="Arial"/>
            </a:endParaRPr>
          </a:p>
          <a:p>
            <a:pPr marL="278130" indent="-266065">
              <a:lnSpc>
                <a:spcPct val="100000"/>
              </a:lnSpc>
              <a:spcBef>
                <a:spcPts val="5"/>
              </a:spcBef>
              <a:buClr>
                <a:srgbClr val="E31F1F"/>
              </a:buClr>
              <a:buFont typeface="Wingdings"/>
              <a:buChar char=""/>
              <a:tabLst>
                <a:tab pos="278765" algn="l"/>
              </a:tabLst>
            </a:pPr>
            <a:r>
              <a:rPr lang="en-AU" sz="1800" dirty="0">
                <a:latin typeface="Arial"/>
                <a:cs typeface="Arial"/>
              </a:rPr>
              <a:t>The </a:t>
            </a:r>
            <a:r>
              <a:rPr lang="en-AU" sz="1800" spc="-5" dirty="0">
                <a:latin typeface="Arial"/>
                <a:cs typeface="Arial"/>
              </a:rPr>
              <a:t>grout remains the </a:t>
            </a:r>
            <a:r>
              <a:rPr lang="en-AU" sz="1800" dirty="0">
                <a:latin typeface="Arial"/>
                <a:cs typeface="Arial"/>
              </a:rPr>
              <a:t>primary </a:t>
            </a:r>
            <a:r>
              <a:rPr lang="en-AU" sz="1800" spc="-5" dirty="0">
                <a:latin typeface="Arial"/>
                <a:cs typeface="Arial"/>
              </a:rPr>
              <a:t>protection to </a:t>
            </a:r>
            <a:r>
              <a:rPr lang="en-AU" sz="1800" spc="-10" dirty="0">
                <a:latin typeface="Arial"/>
                <a:cs typeface="Arial"/>
              </a:rPr>
              <a:t>cables </a:t>
            </a:r>
            <a:r>
              <a:rPr lang="en-AU" sz="1800" dirty="0">
                <a:latin typeface="Arial"/>
                <a:cs typeface="Arial"/>
              </a:rPr>
              <a:t>from moist </a:t>
            </a:r>
            <a:r>
              <a:rPr lang="en-AU" sz="1800" spc="-10" dirty="0">
                <a:latin typeface="Arial"/>
                <a:cs typeface="Arial"/>
              </a:rPr>
              <a:t>&amp;</a:t>
            </a:r>
            <a:r>
              <a:rPr lang="en-AU" sz="1800" spc="-45" dirty="0">
                <a:latin typeface="Arial"/>
                <a:cs typeface="Arial"/>
              </a:rPr>
              <a:t> </a:t>
            </a:r>
            <a:r>
              <a:rPr lang="en-AU" sz="1800" spc="-10" dirty="0">
                <a:latin typeface="Arial"/>
                <a:cs typeface="Arial"/>
              </a:rPr>
              <a:t>salt laden air</a:t>
            </a:r>
            <a:r>
              <a:rPr lang="en-AU" sz="1800" spc="55" dirty="0">
                <a:latin typeface="Arial"/>
                <a:cs typeface="Arial"/>
              </a:rPr>
              <a:t> </a:t>
            </a:r>
            <a:r>
              <a:rPr lang="en-AU" sz="1800" spc="-5" dirty="0">
                <a:latin typeface="Arial"/>
                <a:cs typeface="Arial"/>
              </a:rPr>
              <a:t>.</a:t>
            </a:r>
            <a:endParaRPr lang="en-AU" sz="1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40"/>
              </a:spcBef>
              <a:buNone/>
            </a:pPr>
            <a:endParaRPr lang="en-AU" sz="1800" dirty="0">
              <a:latin typeface="Arial"/>
              <a:cs typeface="Arial"/>
            </a:endParaRPr>
          </a:p>
          <a:p>
            <a:pPr marL="278130" marR="480695" indent="-266065">
              <a:lnSpc>
                <a:spcPct val="100000"/>
              </a:lnSpc>
              <a:spcBef>
                <a:spcPts val="5"/>
              </a:spcBef>
              <a:buClr>
                <a:srgbClr val="E31F1F"/>
              </a:buClr>
              <a:buFont typeface="Wingdings"/>
              <a:buChar char=""/>
              <a:tabLst>
                <a:tab pos="278765" algn="l"/>
                <a:tab pos="3853179" algn="l"/>
                <a:tab pos="6903720" algn="l"/>
              </a:tabLst>
            </a:pPr>
            <a:r>
              <a:rPr lang="en-AU" sz="1800" spc="-10" dirty="0">
                <a:latin typeface="Arial"/>
                <a:cs typeface="Arial"/>
              </a:rPr>
              <a:t>Additionally </a:t>
            </a:r>
            <a:r>
              <a:rPr lang="en-AU" sz="1800" spc="-5" dirty="0">
                <a:latin typeface="Arial"/>
                <a:cs typeface="Arial"/>
              </a:rPr>
              <a:t>grout </a:t>
            </a:r>
            <a:r>
              <a:rPr lang="en-AU" sz="1800" spc="-10" dirty="0">
                <a:latin typeface="Arial"/>
                <a:cs typeface="Arial"/>
              </a:rPr>
              <a:t>provides </a:t>
            </a:r>
            <a:r>
              <a:rPr lang="en-AU" sz="1800" spc="-5" dirty="0">
                <a:latin typeface="Arial"/>
                <a:cs typeface="Arial"/>
              </a:rPr>
              <a:t>transfer of</a:t>
            </a:r>
            <a:r>
              <a:rPr lang="en-AU" sz="1800" spc="18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pre-stressing</a:t>
            </a:r>
            <a:r>
              <a:rPr lang="en-AU" sz="1800" spc="20" dirty="0">
                <a:latin typeface="Arial"/>
                <a:cs typeface="Arial"/>
              </a:rPr>
              <a:t> </a:t>
            </a:r>
            <a:r>
              <a:rPr lang="en-AU" sz="1800" dirty="0">
                <a:latin typeface="Arial"/>
                <a:cs typeface="Arial"/>
              </a:rPr>
              <a:t>forces </a:t>
            </a:r>
            <a:r>
              <a:rPr lang="en-AU" sz="1800" spc="-5" dirty="0">
                <a:latin typeface="Arial"/>
                <a:cs typeface="Arial"/>
              </a:rPr>
              <a:t>to</a:t>
            </a:r>
            <a:r>
              <a:rPr lang="en-AU" sz="1800" spc="-95" dirty="0">
                <a:latin typeface="Arial"/>
                <a:cs typeface="Arial"/>
              </a:rPr>
              <a:t> </a:t>
            </a:r>
            <a:r>
              <a:rPr lang="en-AU" sz="1800" spc="-10" dirty="0">
                <a:latin typeface="Arial"/>
                <a:cs typeface="Arial"/>
              </a:rPr>
              <a:t>the </a:t>
            </a:r>
            <a:r>
              <a:rPr lang="en-AU" sz="1800" spc="-5" dirty="0">
                <a:latin typeface="Arial"/>
                <a:cs typeface="Arial"/>
              </a:rPr>
              <a:t>structural </a:t>
            </a:r>
            <a:r>
              <a:rPr lang="en-AU" sz="1800" spc="5" dirty="0">
                <a:latin typeface="Arial"/>
                <a:cs typeface="Arial"/>
              </a:rPr>
              <a:t>member </a:t>
            </a:r>
            <a:r>
              <a:rPr lang="en-AU" sz="1800" spc="-10" dirty="0">
                <a:latin typeface="Arial"/>
                <a:cs typeface="Arial"/>
              </a:rPr>
              <a:t>in</a:t>
            </a:r>
            <a:r>
              <a:rPr lang="en-AU" sz="1800" spc="-45" dirty="0">
                <a:latin typeface="Arial"/>
                <a:cs typeface="Arial"/>
              </a:rPr>
              <a:t> </a:t>
            </a:r>
            <a:r>
              <a:rPr lang="en-AU" sz="1800" spc="-5" dirty="0">
                <a:latin typeface="Arial"/>
                <a:cs typeface="Arial"/>
              </a:rPr>
              <a:t>a</a:t>
            </a:r>
            <a:r>
              <a:rPr lang="en-AU" sz="1800" spc="20" dirty="0">
                <a:latin typeface="Arial"/>
                <a:cs typeface="Arial"/>
              </a:rPr>
              <a:t> </a:t>
            </a:r>
            <a:r>
              <a:rPr lang="en-AU" sz="1800" spc="-10" dirty="0">
                <a:latin typeface="Arial"/>
                <a:cs typeface="Arial"/>
              </a:rPr>
              <a:t>bonded </a:t>
            </a:r>
            <a:r>
              <a:rPr lang="en-AU" sz="1800" spc="-5" dirty="0">
                <a:latin typeface="Arial"/>
                <a:cs typeface="Arial"/>
              </a:rPr>
              <a:t>post </a:t>
            </a:r>
            <a:r>
              <a:rPr lang="en-AU" sz="1800" spc="-10" dirty="0">
                <a:latin typeface="Arial"/>
                <a:cs typeface="Arial"/>
              </a:rPr>
              <a:t>tensioning </a:t>
            </a:r>
            <a:r>
              <a:rPr lang="en-AU" sz="1800" spc="-15" dirty="0">
                <a:latin typeface="Arial"/>
                <a:cs typeface="Arial"/>
              </a:rPr>
              <a:t>system</a:t>
            </a:r>
            <a:r>
              <a:rPr lang="en-AU" sz="1800" spc="110" dirty="0">
                <a:latin typeface="Arial"/>
                <a:cs typeface="Arial"/>
              </a:rPr>
              <a:t> </a:t>
            </a:r>
            <a:r>
              <a:rPr lang="en-AU" sz="1800" spc="-5" dirty="0">
                <a:latin typeface="Arial"/>
                <a:cs typeface="Arial"/>
              </a:rPr>
              <a:t>.</a:t>
            </a:r>
            <a:endParaRPr lang="en-AU" sz="1800" dirty="0">
              <a:latin typeface="Arial"/>
              <a:cs typeface="Arial"/>
            </a:endParaRPr>
          </a:p>
          <a:p>
            <a:pPr marL="278130" marR="5080" indent="-266065">
              <a:lnSpc>
                <a:spcPct val="100000"/>
              </a:lnSpc>
              <a:buClr>
                <a:srgbClr val="E31F1F"/>
              </a:buClr>
              <a:buFont typeface="Wingdings"/>
              <a:buChar char=""/>
              <a:tabLst>
                <a:tab pos="278765" algn="l"/>
                <a:tab pos="6327140" algn="l"/>
              </a:tabLst>
            </a:pPr>
            <a:r>
              <a:rPr lang="en-AU" sz="1800" spc="-5" dirty="0">
                <a:latin typeface="Arial"/>
                <a:cs typeface="Arial"/>
              </a:rPr>
              <a:t>Cementitious grout </a:t>
            </a:r>
            <a:r>
              <a:rPr lang="en-AU" sz="1800" spc="-10" dirty="0">
                <a:latin typeface="Arial"/>
                <a:cs typeface="Arial"/>
              </a:rPr>
              <a:t>provides </a:t>
            </a:r>
            <a:r>
              <a:rPr lang="en-AU" sz="1800" spc="-5" dirty="0">
                <a:latin typeface="Arial"/>
                <a:cs typeface="Arial"/>
              </a:rPr>
              <a:t>an</a:t>
            </a:r>
            <a:r>
              <a:rPr lang="en-AU" sz="1800" spc="160" dirty="0">
                <a:latin typeface="Arial"/>
                <a:cs typeface="Arial"/>
              </a:rPr>
              <a:t> </a:t>
            </a:r>
            <a:r>
              <a:rPr lang="en-AU" sz="1800" spc="-5" dirty="0">
                <a:latin typeface="Arial"/>
                <a:cs typeface="Arial"/>
              </a:rPr>
              <a:t>alkaline</a:t>
            </a:r>
            <a:r>
              <a:rPr lang="en-AU" sz="1800" spc="40" dirty="0">
                <a:latin typeface="Arial"/>
                <a:cs typeface="Arial"/>
              </a:rPr>
              <a:t> </a:t>
            </a:r>
            <a:r>
              <a:rPr lang="en-AU" sz="1800" spc="-10" dirty="0">
                <a:latin typeface="Arial"/>
                <a:cs typeface="Arial"/>
              </a:rPr>
              <a:t>environment that</a:t>
            </a:r>
            <a:r>
              <a:rPr lang="en-AU" sz="1800" spc="-55" dirty="0">
                <a:latin typeface="Arial"/>
                <a:cs typeface="Arial"/>
              </a:rPr>
              <a:t> </a:t>
            </a:r>
            <a:r>
              <a:rPr lang="en-AU" sz="1800" spc="-10" dirty="0">
                <a:latin typeface="Arial"/>
                <a:cs typeface="Arial"/>
              </a:rPr>
              <a:t>passivates  </a:t>
            </a:r>
            <a:r>
              <a:rPr lang="en-AU" sz="1800" spc="-5" dirty="0">
                <a:latin typeface="Arial"/>
                <a:cs typeface="Arial"/>
              </a:rPr>
              <a:t>the </a:t>
            </a:r>
            <a:r>
              <a:rPr lang="en-AU" sz="1800" dirty="0">
                <a:latin typeface="Arial"/>
                <a:cs typeface="Arial"/>
              </a:rPr>
              <a:t>surface </a:t>
            </a:r>
            <a:r>
              <a:rPr lang="en-AU" sz="1800" spc="-5" dirty="0">
                <a:latin typeface="Arial"/>
                <a:cs typeface="Arial"/>
              </a:rPr>
              <a:t>of steel </a:t>
            </a:r>
            <a:r>
              <a:rPr lang="en-AU" sz="1800" spc="-10" dirty="0">
                <a:latin typeface="Arial"/>
                <a:cs typeface="Arial"/>
              </a:rPr>
              <a:t>and inhibits</a:t>
            </a:r>
            <a:r>
              <a:rPr lang="en-AU" sz="1800" spc="40" dirty="0">
                <a:latin typeface="Arial"/>
                <a:cs typeface="Arial"/>
              </a:rPr>
              <a:t> </a:t>
            </a:r>
            <a:r>
              <a:rPr lang="en-AU" sz="1800" spc="-5" dirty="0">
                <a:latin typeface="Arial"/>
                <a:cs typeface="Arial"/>
              </a:rPr>
              <a:t>corrosion</a:t>
            </a:r>
            <a:endParaRPr lang="en-AU" sz="1800" dirty="0">
              <a:latin typeface="Arial"/>
              <a:cs typeface="Arial"/>
            </a:endParaRPr>
          </a:p>
          <a:p>
            <a:pPr marL="278130" indent="-266065">
              <a:lnSpc>
                <a:spcPct val="100000"/>
              </a:lnSpc>
              <a:buClr>
                <a:srgbClr val="E31F1F"/>
              </a:buClr>
              <a:buFont typeface="Wingdings"/>
              <a:buChar char=""/>
              <a:tabLst>
                <a:tab pos="278765" algn="l"/>
              </a:tabLst>
            </a:pPr>
            <a:r>
              <a:rPr lang="en-AU" sz="1800" spc="5" dirty="0">
                <a:latin typeface="Arial"/>
                <a:cs typeface="Arial"/>
              </a:rPr>
              <a:t>The </a:t>
            </a:r>
            <a:r>
              <a:rPr lang="en-AU" sz="1800" spc="-10" dirty="0">
                <a:latin typeface="Arial"/>
                <a:cs typeface="Arial"/>
              </a:rPr>
              <a:t>grout </a:t>
            </a:r>
            <a:r>
              <a:rPr lang="en-AU" sz="1800" spc="5" dirty="0">
                <a:latin typeface="Arial"/>
                <a:cs typeface="Arial"/>
              </a:rPr>
              <a:t>must </a:t>
            </a:r>
            <a:r>
              <a:rPr lang="en-AU" sz="1800" spc="-5" dirty="0">
                <a:latin typeface="Arial"/>
                <a:cs typeface="Arial"/>
              </a:rPr>
              <a:t>surround </a:t>
            </a:r>
            <a:r>
              <a:rPr lang="en-AU" sz="1800" spc="-10" dirty="0">
                <a:latin typeface="Arial"/>
                <a:cs typeface="Arial"/>
              </a:rPr>
              <a:t>and bond </a:t>
            </a:r>
            <a:r>
              <a:rPr lang="en-AU" sz="1800" spc="-15" dirty="0">
                <a:latin typeface="Arial"/>
                <a:cs typeface="Arial"/>
              </a:rPr>
              <a:t>with </a:t>
            </a:r>
            <a:r>
              <a:rPr lang="en-AU" sz="1800" spc="-5" dirty="0">
                <a:latin typeface="Arial"/>
                <a:cs typeface="Arial"/>
              </a:rPr>
              <a:t>steel to be</a:t>
            </a:r>
            <a:r>
              <a:rPr lang="en-AU" sz="1800" spc="30" dirty="0">
                <a:latin typeface="Arial"/>
                <a:cs typeface="Arial"/>
              </a:rPr>
              <a:t> </a:t>
            </a:r>
            <a:r>
              <a:rPr lang="en-AU" sz="1800" spc="-5" dirty="0">
                <a:latin typeface="Arial"/>
                <a:cs typeface="Arial"/>
              </a:rPr>
              <a:t>effective</a:t>
            </a:r>
            <a:endParaRPr lang="en-AU" sz="1800" dirty="0">
              <a:latin typeface="Arial"/>
              <a:cs typeface="Arial"/>
            </a:endParaRP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692807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GROUT PRODUCTION – CURRENT PRACTICE </a:t>
            </a:r>
            <a:endParaRPr lang="en-AU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/>
              <a:t>Site Batched grout - Constituents</a:t>
            </a:r>
          </a:p>
          <a:p>
            <a:pPr marL="1244600" lvl="2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12446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/>
              <a:t>Cement           		- 50 Kgs</a:t>
            </a:r>
          </a:p>
          <a:p>
            <a:pPr marL="12446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/>
              <a:t>Water(W/c )	                      	- 0.39 – 0.42</a:t>
            </a:r>
          </a:p>
          <a:p>
            <a:pPr marL="12446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/>
              <a:t>Non Shrink Additive	   	- 225 </a:t>
            </a:r>
            <a:r>
              <a:rPr lang="en-AU" sz="1800" dirty="0" err="1"/>
              <a:t>gms</a:t>
            </a:r>
            <a:endParaRPr lang="en-AU" sz="1800" dirty="0"/>
          </a:p>
          <a:p>
            <a:pPr marL="12446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/>
              <a:t>Plasticizer  / Water reducing </a:t>
            </a:r>
          </a:p>
          <a:p>
            <a:pPr marL="901700" lvl="2" indent="0">
              <a:lnSpc>
                <a:spcPct val="150000"/>
              </a:lnSpc>
              <a:buNone/>
            </a:pPr>
            <a:r>
              <a:rPr lang="en-AU" sz="1800" dirty="0"/>
              <a:t>      Additive 			- 0.5 % by weight</a:t>
            </a:r>
          </a:p>
          <a:p>
            <a:pPr marL="12446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/>
              <a:t>Bleed control Stabilizers	- 0.005%</a:t>
            </a:r>
          </a:p>
          <a:p>
            <a:pPr marL="12446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/>
              <a:t>Corrosion Inhibitors at times	- As per design</a:t>
            </a:r>
          </a:p>
          <a:p>
            <a:pPr marL="1244600" lvl="2" indent="-342900">
              <a:buFont typeface="Wingdings" panose="05000000000000000000" pitchFamily="2" charset="2"/>
              <a:buChar char="Ø"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038658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CHALLENGES – ISSUES </a:t>
            </a:r>
            <a:endParaRPr lang="en-AU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/>
              <a:t>High possibility of Human error in proportioning &amp; Mixing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/>
              <a:t>Leads to batch variations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/>
              <a:t>Bleeding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/>
              <a:t>Loss of Positive expansion due to bleed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/>
              <a:t>Loss of strength</a:t>
            </a:r>
          </a:p>
          <a:p>
            <a:pPr marL="457200" lvl="1" indent="0">
              <a:buNone/>
            </a:pPr>
            <a:endParaRPr lang="en-AU" sz="1800" dirty="0"/>
          </a:p>
          <a:p>
            <a:pPr marL="457200" lvl="1" indent="0">
              <a:buNone/>
            </a:pPr>
            <a:r>
              <a:rPr lang="en-AU" sz="1800" b="1" dirty="0"/>
              <a:t>&amp; Ultimately corrosion of tendons</a:t>
            </a:r>
          </a:p>
          <a:p>
            <a:pPr marL="457200" lvl="1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17254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9240" y="443471"/>
            <a:ext cx="60553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Features </a:t>
            </a:r>
            <a:r>
              <a:rPr sz="2400" dirty="0"/>
              <a:t>of </a:t>
            </a:r>
            <a:r>
              <a:rPr sz="2400" spc="-5" dirty="0"/>
              <a:t>Precast Concrete </a:t>
            </a:r>
            <a:r>
              <a:rPr sz="2400" spc="-795" dirty="0"/>
              <a:t> </a:t>
            </a:r>
            <a:r>
              <a:rPr sz="2400" dirty="0"/>
              <a:t>Mix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1795" y="1062380"/>
            <a:ext cx="4807585" cy="4760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85090" indent="-287020">
              <a:lnSpc>
                <a:spcPct val="150000"/>
              </a:lnSpc>
              <a:spcBef>
                <a:spcPts val="100"/>
              </a:spcBef>
              <a:buClr>
                <a:srgbClr val="FF0000"/>
              </a:buClr>
              <a:buSzPct val="112500"/>
              <a:buFont typeface="Wingdings"/>
              <a:buChar char=""/>
              <a:tabLst>
                <a:tab pos="337185" algn="l"/>
                <a:tab pos="337820" algn="l"/>
              </a:tabLst>
            </a:pPr>
            <a:r>
              <a:rPr sz="1600" spc="-5" dirty="0">
                <a:latin typeface="Arial"/>
                <a:cs typeface="Arial"/>
              </a:rPr>
              <a:t>Mix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design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contain only</a:t>
            </a:r>
            <a:r>
              <a:rPr sz="1600" spc="-10" dirty="0">
                <a:latin typeface="Arial"/>
                <a:cs typeface="Arial"/>
              </a:rPr>
              <a:t> OPC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cement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supplemented </a:t>
            </a:r>
            <a:r>
              <a:rPr sz="1600" spc="-10" dirty="0">
                <a:latin typeface="Arial"/>
                <a:cs typeface="Arial"/>
              </a:rPr>
              <a:t>with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high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fines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reactive powder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strength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enhancer.</a:t>
            </a:r>
            <a:endParaRPr sz="1600" dirty="0">
              <a:latin typeface="Arial"/>
              <a:cs typeface="Arial"/>
            </a:endParaRPr>
          </a:p>
          <a:p>
            <a:pPr marL="337185" indent="-287020">
              <a:lnSpc>
                <a:spcPct val="100000"/>
              </a:lnSpc>
              <a:spcBef>
                <a:spcPts val="960"/>
              </a:spcBef>
              <a:buClr>
                <a:srgbClr val="FF0000"/>
              </a:buClr>
              <a:buSzPct val="112500"/>
              <a:buFont typeface="Wingdings"/>
              <a:buChar char=""/>
              <a:tabLst>
                <a:tab pos="337185" algn="l"/>
                <a:tab pos="337820" algn="l"/>
              </a:tabLst>
            </a:pPr>
            <a:r>
              <a:rPr sz="1600" spc="-40" dirty="0">
                <a:latin typeface="Arial"/>
                <a:cs typeface="Arial"/>
              </a:rPr>
              <a:t>Total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binder content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will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 high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compared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endParaRPr sz="1600" dirty="0">
              <a:latin typeface="Arial"/>
              <a:cs typeface="Arial"/>
            </a:endParaRPr>
          </a:p>
          <a:p>
            <a:pPr marL="337185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Arial"/>
                <a:cs typeface="Arial"/>
              </a:rPr>
              <a:t>traditional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concrete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same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grade.</a:t>
            </a:r>
            <a:endParaRPr sz="1600" dirty="0">
              <a:latin typeface="Arial"/>
              <a:cs typeface="Arial"/>
            </a:endParaRPr>
          </a:p>
          <a:p>
            <a:pPr marL="337185" marR="212090" indent="-287020">
              <a:lnSpc>
                <a:spcPct val="150000"/>
              </a:lnSpc>
              <a:buClr>
                <a:srgbClr val="FF0000"/>
              </a:buClr>
              <a:buSzPct val="112500"/>
              <a:buFont typeface="Wingdings"/>
              <a:buChar char=""/>
              <a:tabLst>
                <a:tab pos="337185" algn="l"/>
                <a:tab pos="337820" algn="l"/>
              </a:tabLst>
            </a:pPr>
            <a:r>
              <a:rPr sz="1600" spc="-15" dirty="0">
                <a:latin typeface="Arial"/>
                <a:cs typeface="Arial"/>
              </a:rPr>
              <a:t>Water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cement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ratio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generally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 between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0.24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0.28</a:t>
            </a:r>
            <a:endParaRPr sz="1600" dirty="0">
              <a:latin typeface="Arial"/>
              <a:cs typeface="Arial"/>
            </a:endParaRPr>
          </a:p>
          <a:p>
            <a:pPr marL="337185" marR="532765" indent="-287020">
              <a:lnSpc>
                <a:spcPct val="150000"/>
              </a:lnSpc>
              <a:spcBef>
                <a:spcPts val="5"/>
              </a:spcBef>
              <a:buClr>
                <a:srgbClr val="FF0000"/>
              </a:buClr>
              <a:buSzPct val="112500"/>
              <a:buFont typeface="Wingdings"/>
              <a:buChar char=""/>
              <a:tabLst>
                <a:tab pos="337185" algn="l"/>
                <a:tab pos="337820" algn="l"/>
              </a:tabLst>
            </a:pPr>
            <a:r>
              <a:rPr sz="1600" spc="-5" dirty="0">
                <a:latin typeface="Arial"/>
                <a:cs typeface="Arial"/>
              </a:rPr>
              <a:t>Designed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high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early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strength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increase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productivity.</a:t>
            </a:r>
            <a:endParaRPr sz="1600" dirty="0">
              <a:latin typeface="Arial"/>
              <a:cs typeface="Arial"/>
            </a:endParaRPr>
          </a:p>
          <a:p>
            <a:pPr marL="337185" indent="-287020">
              <a:lnSpc>
                <a:spcPct val="100000"/>
              </a:lnSpc>
              <a:spcBef>
                <a:spcPts val="960"/>
              </a:spcBef>
              <a:buClr>
                <a:srgbClr val="FF0000"/>
              </a:buClr>
              <a:buSzPct val="112500"/>
              <a:buFont typeface="Wingdings"/>
              <a:buChar char=""/>
              <a:tabLst>
                <a:tab pos="337185" algn="l"/>
                <a:tab pos="337820" algn="l"/>
              </a:tabLst>
            </a:pPr>
            <a:r>
              <a:rPr lang="en-US" sz="1600" spc="-5" dirty="0">
                <a:latin typeface="Arial"/>
                <a:cs typeface="Arial"/>
              </a:rPr>
              <a:t>Less </a:t>
            </a:r>
            <a:r>
              <a:rPr sz="1600" spc="-5" dirty="0">
                <a:latin typeface="Arial"/>
                <a:cs typeface="Arial"/>
              </a:rPr>
              <a:t>curing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Wingdings"/>
              <a:buChar char=""/>
            </a:pPr>
            <a:endParaRPr sz="1950" dirty="0">
              <a:latin typeface="Arial"/>
              <a:cs typeface="Arial"/>
            </a:endParaRPr>
          </a:p>
          <a:p>
            <a:pPr marL="337185" marR="55880" indent="-287020">
              <a:lnSpc>
                <a:spcPct val="100000"/>
              </a:lnSpc>
              <a:buSzPct val="112500"/>
              <a:buFont typeface="Wingdings"/>
              <a:buChar char=""/>
              <a:tabLst>
                <a:tab pos="337185" algn="l"/>
                <a:tab pos="337820" algn="l"/>
              </a:tabLst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Compressive</a:t>
            </a:r>
            <a:r>
              <a:rPr sz="16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strength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requirements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600" b="1" spc="-4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range of 10 to 12N/mm</a:t>
            </a:r>
            <a:r>
              <a:rPr sz="1575" b="1" spc="-7" baseline="2645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575" b="1" baseline="264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in 10 hours </a:t>
            </a:r>
            <a:endParaRPr lang="en-US" sz="1600" b="1" spc="-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50165" marR="55880">
              <a:lnSpc>
                <a:spcPct val="100000"/>
              </a:lnSpc>
              <a:buSzPct val="112500"/>
              <a:tabLst>
                <a:tab pos="337185" algn="l"/>
                <a:tab pos="337820" algn="l"/>
              </a:tabLst>
            </a:pPr>
            <a:r>
              <a:rPr lang="en-IN" sz="1600" b="1" spc="-5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latin typeface="Arial"/>
                <a:cs typeface="Arial"/>
              </a:rPr>
              <a:t>Normal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curing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procedure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599" y="1219200"/>
            <a:ext cx="3289605" cy="47053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1386"/>
            <a:ext cx="6078537" cy="706437"/>
          </a:xfrm>
        </p:spPr>
        <p:txBody>
          <a:bodyPr/>
          <a:lstStyle/>
          <a:p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CONSEQUENCES </a:t>
            </a:r>
            <a:endParaRPr lang="en-AU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96975"/>
            <a:ext cx="4066041" cy="5472113"/>
          </a:xfrm>
        </p:spPr>
        <p:txBody>
          <a:bodyPr/>
          <a:lstStyle/>
          <a:p>
            <a:r>
              <a:rPr lang="en-AU" sz="1800" dirty="0"/>
              <a:t>Poor protection to tendons</a:t>
            </a:r>
          </a:p>
          <a:p>
            <a:r>
              <a:rPr lang="en-AU" sz="1800" dirty="0"/>
              <a:t>Corrosion Of tendons</a:t>
            </a:r>
          </a:p>
          <a:p>
            <a:r>
              <a:rPr lang="en-US" sz="1800" dirty="0"/>
              <a:t>Shrinkage and Creep</a:t>
            </a:r>
          </a:p>
          <a:p>
            <a:r>
              <a:rPr lang="en-US" sz="1800" dirty="0"/>
              <a:t>Loss of Pre-stress</a:t>
            </a:r>
          </a:p>
          <a:p>
            <a:r>
              <a:rPr lang="en-US" sz="1800" dirty="0"/>
              <a:t>Decrease in the Capacity of the design load </a:t>
            </a:r>
          </a:p>
          <a:p>
            <a:r>
              <a:rPr lang="en-US" sz="1800" dirty="0"/>
              <a:t>Decrease in durability and working life</a:t>
            </a:r>
          </a:p>
          <a:p>
            <a:pPr marL="0" indent="0">
              <a:buNone/>
            </a:pPr>
            <a:r>
              <a:rPr lang="en-US" sz="1800" b="1" dirty="0"/>
              <a:t>&amp; Ultimately Failure of the Structure </a:t>
            </a:r>
          </a:p>
          <a:p>
            <a:endParaRPr lang="en-US" sz="1800" dirty="0"/>
          </a:p>
          <a:p>
            <a:endParaRPr lang="en-AU" sz="1800" dirty="0"/>
          </a:p>
          <a:p>
            <a:endParaRPr lang="en-AU" sz="1800" dirty="0"/>
          </a:p>
        </p:txBody>
      </p:sp>
      <p:sp>
        <p:nvSpPr>
          <p:cNvPr id="4" name="object 4"/>
          <p:cNvSpPr/>
          <p:nvPr/>
        </p:nvSpPr>
        <p:spPr>
          <a:xfrm>
            <a:off x="4153988" y="1196975"/>
            <a:ext cx="2390503" cy="2675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4153988" y="3993290"/>
            <a:ext cx="2390503" cy="267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6766560" y="1196975"/>
            <a:ext cx="2168434" cy="26757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3993290"/>
            <a:ext cx="2104619" cy="267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76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388" y="261386"/>
            <a:ext cx="6078537" cy="706437"/>
          </a:xfrm>
        </p:spPr>
        <p:txBody>
          <a:bodyPr/>
          <a:lstStyle/>
          <a:p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PRE PACKED GROUT</a:t>
            </a:r>
            <a:endParaRPr lang="en-AU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To eliminate the batch variations due to site proportioning </a:t>
            </a:r>
          </a:p>
          <a:p>
            <a:r>
              <a:rPr lang="en-US" sz="1800" dirty="0"/>
              <a:t>To follow strict specification of MORTH and EN447 </a:t>
            </a:r>
          </a:p>
          <a:p>
            <a:r>
              <a:rPr lang="en-US" sz="1800" dirty="0"/>
              <a:t>To mitigate the errors of mixing, handling and application of the product</a:t>
            </a:r>
          </a:p>
          <a:p>
            <a:r>
              <a:rPr lang="en-US" sz="1800" dirty="0"/>
              <a:t>To save the time and increase the productivity of the construction</a:t>
            </a:r>
          </a:p>
          <a:p>
            <a:r>
              <a:rPr lang="en-US" sz="1800" dirty="0"/>
              <a:t>To avoid the frequent maintenance of the cable ducts</a:t>
            </a:r>
          </a:p>
          <a:p>
            <a:r>
              <a:rPr lang="en-US" sz="1800" dirty="0"/>
              <a:t>Can be formulated high strength grouts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AU" sz="1800" b="1" dirty="0"/>
              <a:t>&amp; Ultimately cost saving and long term beneficial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1446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73038"/>
            <a:ext cx="6078537" cy="706437"/>
          </a:xfrm>
        </p:spPr>
        <p:txBody>
          <a:bodyPr/>
          <a:lstStyle/>
          <a:p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CONBEXTRA CABLE GROUT</a:t>
            </a:r>
            <a:endParaRPr lang="en-AU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386" y="2377440"/>
            <a:ext cx="4340361" cy="4480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sz="1600" dirty="0">
                <a:solidFill>
                  <a:schemeClr val="tx1"/>
                </a:solidFill>
              </a:rPr>
              <a:t>Application Areas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AU" sz="1400" dirty="0">
                <a:solidFill>
                  <a:schemeClr val="tx1"/>
                </a:solidFill>
              </a:rPr>
              <a:t>PT cable duct grouting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AU" sz="1400" dirty="0">
                <a:solidFill>
                  <a:schemeClr val="tx1"/>
                </a:solidFill>
              </a:rPr>
              <a:t>Grouting for ground anchors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sz="1600" dirty="0">
                <a:solidFill>
                  <a:schemeClr val="tx1"/>
                </a:solidFill>
              </a:rPr>
              <a:t>Properties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Unrestrained Expansion – </a:t>
            </a:r>
            <a:r>
              <a:rPr lang="en-US" sz="1400" dirty="0" err="1">
                <a:solidFill>
                  <a:schemeClr val="tx1"/>
                </a:solidFill>
              </a:rPr>
              <a:t>upto</a:t>
            </a:r>
            <a:r>
              <a:rPr lang="en-US" sz="1400" dirty="0">
                <a:solidFill>
                  <a:schemeClr val="tx1"/>
                </a:solidFill>
              </a:rPr>
              <a:t> 2 %  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W/P ratio – 0.33 to 0.35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Bleed -  &lt; 0.3%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Compressive Strength(N/mm</a:t>
            </a:r>
            <a:r>
              <a:rPr lang="en-US" sz="1400" baseline="30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7 day –  &gt;27 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28 day – &gt;30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sz="1600" dirty="0">
                <a:solidFill>
                  <a:schemeClr val="tx1"/>
                </a:solidFill>
              </a:rPr>
              <a:t>Packing &amp; Yield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endParaRPr lang="en-US" sz="120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386" y="981075"/>
            <a:ext cx="4340361" cy="139636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400" b="1" dirty="0">
                <a:solidFill>
                  <a:schemeClr val="tx1"/>
                </a:solidFill>
              </a:rPr>
              <a:t>Pre bagged, Non-shrink cementitious grout for post tensioned cable duct grouting</a:t>
            </a:r>
          </a:p>
          <a:p>
            <a:pPr marL="285750" indent="-285750">
              <a:buClr>
                <a:schemeClr val="tx1"/>
              </a:buClr>
              <a:buFont typeface="Georgia" panose="02040502050405020303" pitchFamily="18" charset="0"/>
              <a:buChar char="▪"/>
            </a:pPr>
            <a:r>
              <a:rPr lang="en-US" sz="1100" dirty="0">
                <a:solidFill>
                  <a:schemeClr val="tx1"/>
                </a:solidFill>
              </a:rPr>
              <a:t>Gaseous Expansion system compensates shrinkage in plastic state</a:t>
            </a:r>
          </a:p>
          <a:p>
            <a:pPr marL="285750" indent="-285750">
              <a:buClr>
                <a:schemeClr val="tx1"/>
              </a:buClr>
              <a:buFont typeface="Georgia" panose="02040502050405020303" pitchFamily="18" charset="0"/>
              <a:buChar char="▪"/>
            </a:pPr>
            <a:r>
              <a:rPr lang="en-US" sz="1100" dirty="0">
                <a:solidFill>
                  <a:schemeClr val="tx1"/>
                </a:solidFill>
              </a:rPr>
              <a:t>Iron free &amp; chloride free  </a:t>
            </a:r>
          </a:p>
          <a:p>
            <a:pPr marL="285750" indent="-285750">
              <a:buClr>
                <a:schemeClr val="tx1"/>
              </a:buClr>
              <a:buFont typeface="Georgia" panose="02040502050405020303" pitchFamily="18" charset="0"/>
              <a:buChar char="▪"/>
            </a:pPr>
            <a:r>
              <a:rPr lang="en-US" sz="1100" dirty="0">
                <a:solidFill>
                  <a:schemeClr val="tx1"/>
                </a:solidFill>
              </a:rPr>
              <a:t>Pre packed, consistency in quality and performance</a:t>
            </a:r>
          </a:p>
          <a:p>
            <a:pPr marL="285750" indent="-285750">
              <a:buClr>
                <a:schemeClr val="tx1"/>
              </a:buClr>
              <a:buFont typeface="Georgia" panose="02040502050405020303" pitchFamily="18" charset="0"/>
              <a:buChar char="▪"/>
            </a:pPr>
            <a:r>
              <a:rPr lang="en-US" sz="1100" dirty="0">
                <a:solidFill>
                  <a:schemeClr val="tx1"/>
                </a:solidFill>
              </a:rPr>
              <a:t>Flows EN447 and MORTH guideline for cable duct grouting </a:t>
            </a:r>
          </a:p>
          <a:p>
            <a:pPr>
              <a:buClr>
                <a:schemeClr val="tx1"/>
              </a:buClr>
            </a:pPr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Clr>
                <a:schemeClr val="tx1"/>
              </a:buClr>
              <a:buFont typeface="Georgia" panose="02040502050405020303" pitchFamily="18" charset="0"/>
              <a:buChar char="▪"/>
            </a:pPr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9622" y="5065410"/>
          <a:ext cx="3439887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629">
                  <a:extLst>
                    <a:ext uri="{9D8B030D-6E8A-4147-A177-3AD203B41FA5}">
                      <a16:colId xmlns:a16="http://schemas.microsoft.com/office/drawing/2014/main" val="3508005342"/>
                    </a:ext>
                  </a:extLst>
                </a:gridCol>
                <a:gridCol w="1146629">
                  <a:extLst>
                    <a:ext uri="{9D8B030D-6E8A-4147-A177-3AD203B41FA5}">
                      <a16:colId xmlns:a16="http://schemas.microsoft.com/office/drawing/2014/main" val="23699711"/>
                    </a:ext>
                  </a:extLst>
                </a:gridCol>
                <a:gridCol w="1146629">
                  <a:extLst>
                    <a:ext uri="{9D8B030D-6E8A-4147-A177-3AD203B41FA5}">
                      <a16:colId xmlns:a16="http://schemas.microsoft.com/office/drawing/2014/main" val="619632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Packing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Water(L)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Yield (L)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484886"/>
                  </a:ext>
                </a:extLst>
              </a:tr>
              <a:tr h="16981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25 kg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8.25 – 8.75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16.5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7659"/>
                  </a:ext>
                </a:extLst>
              </a:tr>
            </a:tbl>
          </a:graphicData>
        </a:graphic>
      </p:graphicFrame>
      <p:sp>
        <p:nvSpPr>
          <p:cNvPr id="10" name="object 6"/>
          <p:cNvSpPr/>
          <p:nvPr/>
        </p:nvSpPr>
        <p:spPr>
          <a:xfrm>
            <a:off x="4876800" y="1371599"/>
            <a:ext cx="3712352" cy="2338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3884199"/>
            <a:ext cx="3725052" cy="26560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05396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CONBEXTRA CABLE GROUT HS</a:t>
            </a:r>
            <a:endParaRPr lang="en-AU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386" y="2377440"/>
            <a:ext cx="4340361" cy="4480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sz="1600" dirty="0">
                <a:solidFill>
                  <a:schemeClr val="tx1"/>
                </a:solidFill>
              </a:rPr>
              <a:t>Application Areas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AU" sz="1400" dirty="0">
                <a:solidFill>
                  <a:schemeClr val="tx1"/>
                </a:solidFill>
              </a:rPr>
              <a:t>PT cable duct grouting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AU" sz="1400" dirty="0">
                <a:solidFill>
                  <a:schemeClr val="tx1"/>
                </a:solidFill>
              </a:rPr>
              <a:t>Grouting for ground anchors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sz="1600" dirty="0">
                <a:solidFill>
                  <a:schemeClr val="tx1"/>
                </a:solidFill>
              </a:rPr>
              <a:t>Properties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Unrestrained Expansion – </a:t>
            </a:r>
            <a:r>
              <a:rPr lang="en-US" sz="1400" dirty="0" err="1">
                <a:solidFill>
                  <a:schemeClr val="tx1"/>
                </a:solidFill>
              </a:rPr>
              <a:t>upto</a:t>
            </a:r>
            <a:r>
              <a:rPr lang="en-US" sz="1400" dirty="0">
                <a:solidFill>
                  <a:schemeClr val="tx1"/>
                </a:solidFill>
              </a:rPr>
              <a:t> 2 %  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W/P ratio – 0.28 to 0.3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Bleed -  &lt; 0.3%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Compressive Strength(N/mm</a:t>
            </a:r>
            <a:r>
              <a:rPr lang="en-US" sz="1400" baseline="30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7 day –  &gt;55</a:t>
            </a:r>
          </a:p>
          <a:p>
            <a:pPr marL="1200150" lvl="2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28 day – &gt;70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sz="1600" dirty="0">
                <a:solidFill>
                  <a:schemeClr val="tx1"/>
                </a:solidFill>
              </a:rPr>
              <a:t>Packing &amp; Yield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endParaRPr lang="en-US" sz="120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n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386" y="981075"/>
            <a:ext cx="4340361" cy="139636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400" b="1" dirty="0">
                <a:solidFill>
                  <a:schemeClr val="tx1"/>
                </a:solidFill>
              </a:rPr>
              <a:t>Pre bagged, Non-shrink cementitious grout for post tensioned cable duct grouting</a:t>
            </a:r>
          </a:p>
          <a:p>
            <a:pPr marL="285750" indent="-285750">
              <a:buClr>
                <a:schemeClr val="tx1"/>
              </a:buClr>
              <a:buFont typeface="Georgia" panose="02040502050405020303" pitchFamily="18" charset="0"/>
              <a:buChar char="▪"/>
            </a:pPr>
            <a:r>
              <a:rPr lang="en-US" sz="1100" dirty="0">
                <a:solidFill>
                  <a:schemeClr val="tx1"/>
                </a:solidFill>
              </a:rPr>
              <a:t>Gaseous Expansion system compensates shrinkage in plastic state</a:t>
            </a:r>
          </a:p>
          <a:p>
            <a:pPr marL="285750" indent="-285750">
              <a:buClr>
                <a:schemeClr val="tx1"/>
              </a:buClr>
              <a:buFont typeface="Georgia" panose="02040502050405020303" pitchFamily="18" charset="0"/>
              <a:buChar char="▪"/>
            </a:pPr>
            <a:r>
              <a:rPr lang="en-US" sz="1100" dirty="0">
                <a:solidFill>
                  <a:schemeClr val="tx1"/>
                </a:solidFill>
              </a:rPr>
              <a:t>Iron free &amp; chloride free  </a:t>
            </a:r>
          </a:p>
          <a:p>
            <a:pPr marL="285750" indent="-285750">
              <a:buClr>
                <a:schemeClr val="tx1"/>
              </a:buClr>
              <a:buFont typeface="Georgia" panose="02040502050405020303" pitchFamily="18" charset="0"/>
              <a:buChar char="▪"/>
            </a:pPr>
            <a:r>
              <a:rPr lang="en-US" sz="1100" dirty="0">
                <a:solidFill>
                  <a:schemeClr val="tx1"/>
                </a:solidFill>
              </a:rPr>
              <a:t>Pre packed, consistency in quality and performance</a:t>
            </a:r>
          </a:p>
          <a:p>
            <a:pPr marL="285750" indent="-285750">
              <a:buClr>
                <a:schemeClr val="tx1"/>
              </a:buClr>
              <a:buFont typeface="Georgia" panose="02040502050405020303" pitchFamily="18" charset="0"/>
              <a:buChar char="▪"/>
            </a:pPr>
            <a:r>
              <a:rPr lang="en-US" sz="1100" dirty="0">
                <a:solidFill>
                  <a:schemeClr val="tx1"/>
                </a:solidFill>
              </a:rPr>
              <a:t>Flows EN447 and MORTH guideline for cable duct grouting </a:t>
            </a:r>
          </a:p>
          <a:p>
            <a:pPr>
              <a:buClr>
                <a:schemeClr val="tx1"/>
              </a:buClr>
            </a:pPr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Clr>
                <a:schemeClr val="tx1"/>
              </a:buClr>
              <a:buFont typeface="Georgia" panose="02040502050405020303" pitchFamily="18" charset="0"/>
              <a:buChar char="▪"/>
            </a:pPr>
            <a:endParaRPr lang="en-AU" sz="11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29622" y="5065410"/>
          <a:ext cx="3439887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629">
                  <a:extLst>
                    <a:ext uri="{9D8B030D-6E8A-4147-A177-3AD203B41FA5}">
                      <a16:colId xmlns:a16="http://schemas.microsoft.com/office/drawing/2014/main" val="3508005342"/>
                    </a:ext>
                  </a:extLst>
                </a:gridCol>
                <a:gridCol w="1146629">
                  <a:extLst>
                    <a:ext uri="{9D8B030D-6E8A-4147-A177-3AD203B41FA5}">
                      <a16:colId xmlns:a16="http://schemas.microsoft.com/office/drawing/2014/main" val="23699711"/>
                    </a:ext>
                  </a:extLst>
                </a:gridCol>
                <a:gridCol w="1146629">
                  <a:extLst>
                    <a:ext uri="{9D8B030D-6E8A-4147-A177-3AD203B41FA5}">
                      <a16:colId xmlns:a16="http://schemas.microsoft.com/office/drawing/2014/main" val="619632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Packing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Water(L)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Yield (L)</a:t>
                      </a:r>
                      <a:endParaRPr lang="en-A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484886"/>
                  </a:ext>
                </a:extLst>
              </a:tr>
              <a:tr h="16981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25 kg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8.25 – 8.75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15.5</a:t>
                      </a:r>
                      <a:endParaRPr lang="en-A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765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48" y="1183277"/>
            <a:ext cx="3925639" cy="2388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47" y="3773805"/>
            <a:ext cx="3938339" cy="25507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81529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1386"/>
            <a:ext cx="6078537" cy="706437"/>
          </a:xfrm>
        </p:spPr>
        <p:txBody>
          <a:bodyPr/>
          <a:lstStyle/>
          <a:p>
            <a:r>
              <a:rPr lang="en-GB" sz="2400" dirty="0">
                <a:ea typeface="Open Sans" panose="020B0606030504020204" pitchFamily="34" charset="0"/>
                <a:cs typeface="Open Sans" panose="020B0606030504020204" pitchFamily="34" charset="0"/>
              </a:rPr>
              <a:t>SEGMENT BONDING AGENT</a:t>
            </a:r>
            <a:endParaRPr lang="en-AU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14"/>
          <p:cNvSpPr txBox="1">
            <a:spLocks noChangeArrowheads="1"/>
          </p:cNvSpPr>
          <p:nvPr/>
        </p:nvSpPr>
        <p:spPr bwMode="auto">
          <a:xfrm>
            <a:off x="179388" y="1196974"/>
            <a:ext cx="460464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dirty="0"/>
              <a:t>Nitobond PC 20,30 &amp; 40</a:t>
            </a:r>
          </a:p>
          <a:p>
            <a:pPr lvl="1"/>
            <a:r>
              <a:rPr lang="en-GB" sz="1800" dirty="0"/>
              <a:t>Grades available depending on ambient temperature application</a:t>
            </a:r>
          </a:p>
          <a:p>
            <a:pPr lvl="2"/>
            <a:r>
              <a:rPr lang="en-GB" sz="1800" dirty="0"/>
              <a:t>5 – 20</a:t>
            </a:r>
            <a:r>
              <a:rPr lang="en-GB" sz="1800" baseline="30000" dirty="0"/>
              <a:t>0 </a:t>
            </a:r>
            <a:r>
              <a:rPr lang="en-GB" sz="1800" dirty="0"/>
              <a:t>C</a:t>
            </a:r>
          </a:p>
          <a:p>
            <a:pPr lvl="2"/>
            <a:r>
              <a:rPr lang="en-GB" sz="1800" dirty="0"/>
              <a:t>15 – 30 </a:t>
            </a:r>
            <a:r>
              <a:rPr lang="en-GB" sz="1800" baseline="30000" dirty="0"/>
              <a:t>0 </a:t>
            </a:r>
            <a:r>
              <a:rPr lang="en-GB" sz="1800" dirty="0"/>
              <a:t>C</a:t>
            </a:r>
          </a:p>
          <a:p>
            <a:pPr lvl="2"/>
            <a:r>
              <a:rPr lang="en-GB" sz="1800" dirty="0"/>
              <a:t>25 – 40</a:t>
            </a:r>
            <a:r>
              <a:rPr lang="en-GB" sz="1800" baseline="30000" dirty="0"/>
              <a:t>0 </a:t>
            </a:r>
            <a:r>
              <a:rPr lang="en-GB" sz="1800" dirty="0"/>
              <a:t>C</a:t>
            </a:r>
          </a:p>
          <a:p>
            <a:pPr lvl="2"/>
            <a:endParaRPr lang="en-GB" sz="1800" dirty="0"/>
          </a:p>
          <a:p>
            <a:pPr lvl="1"/>
            <a:r>
              <a:rPr lang="en-GB" sz="1800" dirty="0"/>
              <a:t>Complies to ASTM C881 Type VI</a:t>
            </a:r>
          </a:p>
          <a:p>
            <a:pPr lvl="1"/>
            <a:r>
              <a:rPr lang="en-GB" sz="1800" dirty="0"/>
              <a:t>Excellent adhesion to concrete</a:t>
            </a:r>
          </a:p>
          <a:p>
            <a:pPr lvl="1"/>
            <a:r>
              <a:rPr lang="en-GB" sz="1800" dirty="0"/>
              <a:t>Non-sag (2 – 3mm thickness)</a:t>
            </a:r>
          </a:p>
          <a:p>
            <a:pPr lvl="1"/>
            <a:r>
              <a:rPr lang="en-GB" sz="1800" dirty="0"/>
              <a:t>Long open time</a:t>
            </a:r>
          </a:p>
          <a:p>
            <a:pPr marL="446087" lvl="1" indent="0">
              <a:buNone/>
            </a:pPr>
            <a:endParaRPr lang="en-GB" sz="1800" dirty="0"/>
          </a:p>
          <a:p>
            <a:pPr marL="446087" lvl="1" indent="0">
              <a:buNone/>
            </a:pPr>
            <a:endParaRPr lang="en-GB" sz="1800" dirty="0"/>
          </a:p>
          <a:p>
            <a:pPr lvl="1"/>
            <a:endParaRPr lang="en-GB" sz="1800" dirty="0"/>
          </a:p>
          <a:p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endParaRPr lang="en-GB" sz="1800" dirty="0"/>
          </a:p>
        </p:txBody>
      </p:sp>
      <p:pic>
        <p:nvPicPr>
          <p:cNvPr id="5" name="Picture 4" descr="http://www.metamere.com/images/segmentalbridgeunderconstructio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09" y="3933029"/>
            <a:ext cx="3618810" cy="260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35" y="1196974"/>
            <a:ext cx="3615685" cy="244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09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ea typeface="Open Sans" panose="020B0606030504020204" pitchFamily="34" charset="0"/>
                <a:cs typeface="Open Sans" panose="020B0606030504020204" pitchFamily="34" charset="0"/>
              </a:rPr>
              <a:t>SEGMENT BONDING AGENT</a:t>
            </a:r>
            <a:endParaRPr lang="en-AU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/>
              <a:t>A thixotropic, two pack, solvent free epoxy resin system consisting of a white base &amp; black hardener in pre weighed quantities. </a:t>
            </a: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sz="1800" dirty="0"/>
              <a:t>   </a:t>
            </a:r>
            <a:r>
              <a:rPr lang="en-AU" sz="1800" b="1" dirty="0"/>
              <a:t>Grade 		Setting 		Application Temperature </a:t>
            </a:r>
            <a:r>
              <a:rPr lang="en-AU" sz="1800" dirty="0"/>
              <a:t>	</a:t>
            </a:r>
          </a:p>
          <a:p>
            <a:r>
              <a:rPr lang="nn-NO" sz="1800" dirty="0"/>
              <a:t>Nitobond PC 20 	Fast 		5-20 deg C 	</a:t>
            </a:r>
          </a:p>
          <a:p>
            <a:r>
              <a:rPr lang="nn-NO" sz="1800" dirty="0"/>
              <a:t>Nitobond PC 30 	Medium Fast 	15-30 deg C 	</a:t>
            </a:r>
          </a:p>
          <a:p>
            <a:r>
              <a:rPr lang="en-AU" sz="1800" dirty="0"/>
              <a:t>Nitobond PC 40 	Slow 		25-40 deg C 	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950655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2"/>
            <a:ext cx="6078537" cy="706437"/>
          </a:xfrm>
        </p:spPr>
        <p:txBody>
          <a:bodyPr/>
          <a:lstStyle/>
          <a:p>
            <a:r>
              <a:rPr lang="en-GB" sz="2400" dirty="0">
                <a:ea typeface="Open Sans" panose="020B0606030504020204" pitchFamily="34" charset="0"/>
                <a:cs typeface="Open Sans" panose="020B0606030504020204" pitchFamily="34" charset="0"/>
              </a:rPr>
              <a:t>SEGMENT BONDING AGENT</a:t>
            </a:r>
            <a:endParaRPr lang="en-AU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b="1" dirty="0"/>
              <a:t>Function of Nitobond PC </a:t>
            </a:r>
            <a:endParaRPr lang="en-AU" sz="1800" dirty="0"/>
          </a:p>
          <a:p>
            <a:r>
              <a:rPr lang="en-AU" sz="1800" dirty="0"/>
              <a:t>For transfer of Compression, shear &amp; some tensile stresses between segments. </a:t>
            </a:r>
          </a:p>
          <a:p>
            <a:r>
              <a:rPr lang="en-AU" sz="1800" dirty="0"/>
              <a:t>Faster strength gain to allow continuous erection of segments. </a:t>
            </a:r>
          </a:p>
          <a:p>
            <a:r>
              <a:rPr lang="en-AU" sz="1800" dirty="0"/>
              <a:t>Lubrication of joint faces during aligning. </a:t>
            </a:r>
          </a:p>
          <a:p>
            <a:r>
              <a:rPr lang="en-AU" sz="1800" dirty="0"/>
              <a:t>To provide water resistant seal at joints.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76616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" y="265113"/>
            <a:ext cx="6991350" cy="735012"/>
          </a:xfrm>
        </p:spPr>
        <p:txBody>
          <a:bodyPr/>
          <a:lstStyle/>
          <a:p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CHEMICAL ANCHORING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0758" y="2013465"/>
            <a:ext cx="343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Pure Epoxy Chemical Anchor.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5150" y="-346948"/>
            <a:ext cx="1871472" cy="509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1792" y="3316043"/>
            <a:ext cx="1102505" cy="5054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3319" y="1685709"/>
            <a:ext cx="1110816" cy="5054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0758" y="4028281"/>
            <a:ext cx="3433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Vinyl Ester Styrene Free Chemical Anchor.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0758" y="5658616"/>
            <a:ext cx="3433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Polyester Styrene Free Chemical  Anchor.</a:t>
            </a:r>
          </a:p>
        </p:txBody>
      </p:sp>
    </p:spTree>
    <p:extLst>
      <p:ext uri="{BB962C8B-B14F-4D97-AF65-F5344CB8AC3E}">
        <p14:creationId xmlns:p14="http://schemas.microsoft.com/office/powerpoint/2010/main" val="2888067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" y="288925"/>
            <a:ext cx="6991350" cy="735013"/>
          </a:xfrm>
        </p:spPr>
        <p:txBody>
          <a:bodyPr/>
          <a:lstStyle/>
          <a:p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APPROVALS FOR LOKFIX E SERIES.</a:t>
            </a:r>
          </a:p>
        </p:txBody>
      </p:sp>
      <p:pic>
        <p:nvPicPr>
          <p:cNvPr id="1026" name="Picture 2" descr="EOT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7" y="1277613"/>
            <a:ext cx="1366838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ota.eu/cache/images/eurofins-small_196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21" y="5273263"/>
            <a:ext cx="2329790" cy="5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31" y="1144910"/>
            <a:ext cx="1463127" cy="1877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600" y="4118741"/>
            <a:ext cx="1049331" cy="1096386"/>
          </a:xfrm>
          <a:prstGeom prst="rect">
            <a:avLst/>
          </a:prstGeom>
        </p:spPr>
      </p:pic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1193" y="4421554"/>
            <a:ext cx="1469638" cy="80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27"/>
          <p:cNvGrpSpPr/>
          <p:nvPr/>
        </p:nvGrpSpPr>
        <p:grpSpPr>
          <a:xfrm>
            <a:off x="730334" y="2223491"/>
            <a:ext cx="1432174" cy="778471"/>
            <a:chOff x="7636565" y="807889"/>
            <a:chExt cx="1432174" cy="778471"/>
          </a:xfrm>
        </p:grpSpPr>
        <p:pic>
          <p:nvPicPr>
            <p:cNvPr id="12" name="Picture 24" descr="W:\MARKETING\FOTO PRODOTTI\LC - certificazione CE bas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36565" y="807889"/>
              <a:ext cx="1432174" cy="488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7645618" y="1307180"/>
              <a:ext cx="1423121" cy="27918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1200" dirty="0"/>
                <a:t>ETA</a:t>
              </a:r>
            </a:p>
          </p:txBody>
        </p:sp>
      </p:grpSp>
      <p:pic>
        <p:nvPicPr>
          <p:cNvPr id="14" name="Picture 13" descr="P:\comune\DATABASE FOTO\FOTO FRIULSIDER\LOGO - CERTIFICAZIONE\LC - Fire without tex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364" y="1348077"/>
            <a:ext cx="1293040" cy="111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Image result for seismic c1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7" y="4118741"/>
            <a:ext cx="2040863" cy="143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54210" y="5899676"/>
            <a:ext cx="343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LEED and VOC  Approval.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8364" y="2739259"/>
            <a:ext cx="175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Fire Approval.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531" y="5395721"/>
            <a:ext cx="204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Seismic Approval.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7727" y="3059014"/>
            <a:ext cx="343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ETA  Approval.</a:t>
            </a:r>
          </a:p>
        </p:txBody>
      </p:sp>
    </p:spTree>
    <p:extLst>
      <p:ext uri="{BB962C8B-B14F-4D97-AF65-F5344CB8AC3E}">
        <p14:creationId xmlns:p14="http://schemas.microsoft.com/office/powerpoint/2010/main" val="1878186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2400" y="188912"/>
            <a:ext cx="7143750" cy="736600"/>
          </a:xfrm>
        </p:spPr>
        <p:txBody>
          <a:bodyPr/>
          <a:lstStyle/>
          <a:p>
            <a:r>
              <a:rPr lang="en-GB" sz="2400" dirty="0">
                <a:ea typeface="Open Sans" panose="020B0606030504020204" pitchFamily="34" charset="0"/>
                <a:cs typeface="Open Sans" panose="020B0606030504020204" pitchFamily="34" charset="0"/>
              </a:rPr>
              <a:t>PRODUCT POSITIONING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0" y="1196975"/>
          <a:ext cx="8620125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152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977" y="500749"/>
            <a:ext cx="6988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Role of</a:t>
            </a:r>
            <a:r>
              <a:rPr spc="-15" dirty="0"/>
              <a:t> </a:t>
            </a:r>
            <a:r>
              <a:rPr spc="-5" dirty="0"/>
              <a:t>Cement in</a:t>
            </a:r>
            <a:r>
              <a:rPr dirty="0"/>
              <a:t> </a:t>
            </a:r>
            <a:r>
              <a:rPr spc="-10" dirty="0"/>
              <a:t>Precast</a:t>
            </a:r>
            <a:r>
              <a:rPr dirty="0"/>
              <a:t> </a:t>
            </a:r>
            <a:r>
              <a:rPr spc="-10" dirty="0"/>
              <a:t>Concrete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421632" y="1838451"/>
          <a:ext cx="4391659" cy="2015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Symbol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Name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ts val="1845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present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575" spc="-7" baseline="-10582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Tri-calcium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silicate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575" spc="-7" baseline="-10582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Di-calcium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silicate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575" spc="-7" baseline="-10582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Tri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calcium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aluminate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8%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36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575" spc="-7" baseline="-10582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spc="-40" dirty="0">
                          <a:latin typeface="Arial"/>
                          <a:cs typeface="Arial"/>
                        </a:rPr>
                        <a:t>Tetra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calcium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alumino-ferrite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5%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651628" y="1225677"/>
            <a:ext cx="34080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Approximate composition of Hydrated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cement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products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OPC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584" y="4101084"/>
            <a:ext cx="7277170" cy="209626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76138" y="1910207"/>
            <a:ext cx="1811655" cy="1811655"/>
            <a:chOff x="876138" y="1910207"/>
            <a:chExt cx="1811655" cy="1811655"/>
          </a:xfrm>
        </p:grpSpPr>
        <p:sp>
          <p:nvSpPr>
            <p:cNvPr id="8" name="object 8"/>
            <p:cNvSpPr/>
            <p:nvPr/>
          </p:nvSpPr>
          <p:spPr>
            <a:xfrm>
              <a:off x="1007287" y="1910207"/>
              <a:ext cx="1680210" cy="1811655"/>
            </a:xfrm>
            <a:custGeom>
              <a:avLst/>
              <a:gdLst/>
              <a:ahLst/>
              <a:cxnLst/>
              <a:rect l="l" t="t" r="r" b="b"/>
              <a:pathLst>
                <a:path w="1680210" h="1811654">
                  <a:moveTo>
                    <a:pt x="774395" y="0"/>
                  </a:moveTo>
                  <a:lnTo>
                    <a:pt x="774395" y="905509"/>
                  </a:lnTo>
                  <a:lnTo>
                    <a:pt x="0" y="1375028"/>
                  </a:lnTo>
                  <a:lnTo>
                    <a:pt x="26978" y="1416896"/>
                  </a:lnTo>
                  <a:lnTo>
                    <a:pt x="56016" y="1456959"/>
                  </a:lnTo>
                  <a:lnTo>
                    <a:pt x="87019" y="1495165"/>
                  </a:lnTo>
                  <a:lnTo>
                    <a:pt x="119895" y="1531462"/>
                  </a:lnTo>
                  <a:lnTo>
                    <a:pt x="154551" y="1565798"/>
                  </a:lnTo>
                  <a:lnTo>
                    <a:pt x="190892" y="1598119"/>
                  </a:lnTo>
                  <a:lnTo>
                    <a:pt x="228827" y="1628373"/>
                  </a:lnTo>
                  <a:lnTo>
                    <a:pt x="268262" y="1656509"/>
                  </a:lnTo>
                  <a:lnTo>
                    <a:pt x="309104" y="1682473"/>
                  </a:lnTo>
                  <a:lnTo>
                    <a:pt x="351259" y="1706213"/>
                  </a:lnTo>
                  <a:lnTo>
                    <a:pt x="394635" y="1727677"/>
                  </a:lnTo>
                  <a:lnTo>
                    <a:pt x="439138" y="1746812"/>
                  </a:lnTo>
                  <a:lnTo>
                    <a:pt x="484675" y="1763565"/>
                  </a:lnTo>
                  <a:lnTo>
                    <a:pt x="531153" y="1777886"/>
                  </a:lnTo>
                  <a:lnTo>
                    <a:pt x="578478" y="1789720"/>
                  </a:lnTo>
                  <a:lnTo>
                    <a:pt x="626559" y="1799015"/>
                  </a:lnTo>
                  <a:lnTo>
                    <a:pt x="675300" y="1805720"/>
                  </a:lnTo>
                  <a:lnTo>
                    <a:pt x="724610" y="1809781"/>
                  </a:lnTo>
                  <a:lnTo>
                    <a:pt x="774395" y="1811146"/>
                  </a:lnTo>
                  <a:lnTo>
                    <a:pt x="822488" y="1809891"/>
                  </a:lnTo>
                  <a:lnTo>
                    <a:pt x="869928" y="1806166"/>
                  </a:lnTo>
                  <a:lnTo>
                    <a:pt x="916653" y="1800035"/>
                  </a:lnTo>
                  <a:lnTo>
                    <a:pt x="962598" y="1791560"/>
                  </a:lnTo>
                  <a:lnTo>
                    <a:pt x="1007703" y="1780803"/>
                  </a:lnTo>
                  <a:lnTo>
                    <a:pt x="1051903" y="1767828"/>
                  </a:lnTo>
                  <a:lnTo>
                    <a:pt x="1095137" y="1752697"/>
                  </a:lnTo>
                  <a:lnTo>
                    <a:pt x="1137343" y="1735472"/>
                  </a:lnTo>
                  <a:lnTo>
                    <a:pt x="1178456" y="1716216"/>
                  </a:lnTo>
                  <a:lnTo>
                    <a:pt x="1218415" y="1694992"/>
                  </a:lnTo>
                  <a:lnTo>
                    <a:pt x="1257158" y="1671862"/>
                  </a:lnTo>
                  <a:lnTo>
                    <a:pt x="1294620" y="1646890"/>
                  </a:lnTo>
                  <a:lnTo>
                    <a:pt x="1330741" y="1620137"/>
                  </a:lnTo>
                  <a:lnTo>
                    <a:pt x="1365457" y="1591666"/>
                  </a:lnTo>
                  <a:lnTo>
                    <a:pt x="1398706" y="1561539"/>
                  </a:lnTo>
                  <a:lnTo>
                    <a:pt x="1430425" y="1529821"/>
                  </a:lnTo>
                  <a:lnTo>
                    <a:pt x="1460551" y="1496572"/>
                  </a:lnTo>
                  <a:lnTo>
                    <a:pt x="1489022" y="1461856"/>
                  </a:lnTo>
                  <a:lnTo>
                    <a:pt x="1515775" y="1425735"/>
                  </a:lnTo>
                  <a:lnTo>
                    <a:pt x="1540748" y="1388272"/>
                  </a:lnTo>
                  <a:lnTo>
                    <a:pt x="1563877" y="1349530"/>
                  </a:lnTo>
                  <a:lnTo>
                    <a:pt x="1585101" y="1309571"/>
                  </a:lnTo>
                  <a:lnTo>
                    <a:pt x="1604357" y="1268457"/>
                  </a:lnTo>
                  <a:lnTo>
                    <a:pt x="1621582" y="1226252"/>
                  </a:lnTo>
                  <a:lnTo>
                    <a:pt x="1636713" y="1183018"/>
                  </a:lnTo>
                  <a:lnTo>
                    <a:pt x="1649689" y="1138817"/>
                  </a:lnTo>
                  <a:lnTo>
                    <a:pt x="1660445" y="1093713"/>
                  </a:lnTo>
                  <a:lnTo>
                    <a:pt x="1668920" y="1047767"/>
                  </a:lnTo>
                  <a:lnTo>
                    <a:pt x="1675052" y="1001043"/>
                  </a:lnTo>
                  <a:lnTo>
                    <a:pt x="1678776" y="953603"/>
                  </a:lnTo>
                  <a:lnTo>
                    <a:pt x="1680032" y="905509"/>
                  </a:lnTo>
                  <a:lnTo>
                    <a:pt x="1678776" y="857416"/>
                  </a:lnTo>
                  <a:lnTo>
                    <a:pt x="1675052" y="809977"/>
                  </a:lnTo>
                  <a:lnTo>
                    <a:pt x="1668920" y="763255"/>
                  </a:lnTo>
                  <a:lnTo>
                    <a:pt x="1660445" y="717312"/>
                  </a:lnTo>
                  <a:lnTo>
                    <a:pt x="1649689" y="672210"/>
                  </a:lnTo>
                  <a:lnTo>
                    <a:pt x="1636713" y="628013"/>
                  </a:lnTo>
                  <a:lnTo>
                    <a:pt x="1621582" y="584783"/>
                  </a:lnTo>
                  <a:lnTo>
                    <a:pt x="1604357" y="542583"/>
                  </a:lnTo>
                  <a:lnTo>
                    <a:pt x="1585101" y="501474"/>
                  </a:lnTo>
                  <a:lnTo>
                    <a:pt x="1563877" y="461520"/>
                  </a:lnTo>
                  <a:lnTo>
                    <a:pt x="1540748" y="422783"/>
                  </a:lnTo>
                  <a:lnTo>
                    <a:pt x="1515775" y="385326"/>
                  </a:lnTo>
                  <a:lnTo>
                    <a:pt x="1489022" y="349211"/>
                  </a:lnTo>
                  <a:lnTo>
                    <a:pt x="1460551" y="314501"/>
                  </a:lnTo>
                  <a:lnTo>
                    <a:pt x="1430425" y="281259"/>
                  </a:lnTo>
                  <a:lnTo>
                    <a:pt x="1398706" y="249546"/>
                  </a:lnTo>
                  <a:lnTo>
                    <a:pt x="1365457" y="219426"/>
                  </a:lnTo>
                  <a:lnTo>
                    <a:pt x="1330741" y="190961"/>
                  </a:lnTo>
                  <a:lnTo>
                    <a:pt x="1294620" y="164214"/>
                  </a:lnTo>
                  <a:lnTo>
                    <a:pt x="1257158" y="139247"/>
                  </a:lnTo>
                  <a:lnTo>
                    <a:pt x="1218415" y="116123"/>
                  </a:lnTo>
                  <a:lnTo>
                    <a:pt x="1178456" y="94904"/>
                  </a:lnTo>
                  <a:lnTo>
                    <a:pt x="1137343" y="75653"/>
                  </a:lnTo>
                  <a:lnTo>
                    <a:pt x="1095137" y="58433"/>
                  </a:lnTo>
                  <a:lnTo>
                    <a:pt x="1051903" y="43305"/>
                  </a:lnTo>
                  <a:lnTo>
                    <a:pt x="1007703" y="30334"/>
                  </a:lnTo>
                  <a:lnTo>
                    <a:pt x="962598" y="19580"/>
                  </a:lnTo>
                  <a:lnTo>
                    <a:pt x="916653" y="11108"/>
                  </a:lnTo>
                  <a:lnTo>
                    <a:pt x="869928" y="4978"/>
                  </a:lnTo>
                  <a:lnTo>
                    <a:pt x="822488" y="1255"/>
                  </a:lnTo>
                  <a:lnTo>
                    <a:pt x="774395" y="0"/>
                  </a:lnTo>
                  <a:close/>
                </a:path>
              </a:pathLst>
            </a:custGeom>
            <a:solidFill>
              <a:srgbClr val="85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6138" y="2206879"/>
              <a:ext cx="906144" cy="1078865"/>
            </a:xfrm>
            <a:custGeom>
              <a:avLst/>
              <a:gdLst/>
              <a:ahLst/>
              <a:cxnLst/>
              <a:rect l="l" t="t" r="r" b="b"/>
              <a:pathLst>
                <a:path w="906144" h="1078864">
                  <a:moveTo>
                    <a:pt x="235175" y="0"/>
                  </a:moveTo>
                  <a:lnTo>
                    <a:pt x="202670" y="37821"/>
                  </a:lnTo>
                  <a:lnTo>
                    <a:pt x="172541" y="77017"/>
                  </a:lnTo>
                  <a:lnTo>
                    <a:pt x="144799" y="117485"/>
                  </a:lnTo>
                  <a:lnTo>
                    <a:pt x="119454" y="159121"/>
                  </a:lnTo>
                  <a:lnTo>
                    <a:pt x="96515" y="201822"/>
                  </a:lnTo>
                  <a:lnTo>
                    <a:pt x="75992" y="245485"/>
                  </a:lnTo>
                  <a:lnTo>
                    <a:pt x="57896" y="290006"/>
                  </a:lnTo>
                  <a:lnTo>
                    <a:pt x="42236" y="335284"/>
                  </a:lnTo>
                  <a:lnTo>
                    <a:pt x="29023" y="381215"/>
                  </a:lnTo>
                  <a:lnTo>
                    <a:pt x="18266" y="427694"/>
                  </a:lnTo>
                  <a:lnTo>
                    <a:pt x="9975" y="474621"/>
                  </a:lnTo>
                  <a:lnTo>
                    <a:pt x="4160" y="521890"/>
                  </a:lnTo>
                  <a:lnTo>
                    <a:pt x="832" y="569400"/>
                  </a:lnTo>
                  <a:lnTo>
                    <a:pt x="0" y="617046"/>
                  </a:lnTo>
                  <a:lnTo>
                    <a:pt x="1673" y="664727"/>
                  </a:lnTo>
                  <a:lnTo>
                    <a:pt x="5864" y="712338"/>
                  </a:lnTo>
                  <a:lnTo>
                    <a:pt x="12580" y="759776"/>
                  </a:lnTo>
                  <a:lnTo>
                    <a:pt x="21832" y="806940"/>
                  </a:lnTo>
                  <a:lnTo>
                    <a:pt x="33630" y="853724"/>
                  </a:lnTo>
                  <a:lnTo>
                    <a:pt x="47985" y="900027"/>
                  </a:lnTo>
                  <a:lnTo>
                    <a:pt x="64905" y="945744"/>
                  </a:lnTo>
                  <a:lnTo>
                    <a:pt x="84401" y="990774"/>
                  </a:lnTo>
                  <a:lnTo>
                    <a:pt x="106484" y="1035012"/>
                  </a:lnTo>
                  <a:lnTo>
                    <a:pt x="131162" y="1078357"/>
                  </a:lnTo>
                  <a:lnTo>
                    <a:pt x="905544" y="608838"/>
                  </a:lnTo>
                  <a:lnTo>
                    <a:pt x="235175" y="0"/>
                  </a:lnTo>
                  <a:close/>
                </a:path>
              </a:pathLst>
            </a:custGeom>
            <a:solidFill>
              <a:srgbClr val="D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1313" y="1956308"/>
              <a:ext cx="670560" cy="859790"/>
            </a:xfrm>
            <a:custGeom>
              <a:avLst/>
              <a:gdLst/>
              <a:ahLst/>
              <a:cxnLst/>
              <a:rect l="l" t="t" r="r" b="b"/>
              <a:pathLst>
                <a:path w="670560" h="859789">
                  <a:moveTo>
                    <a:pt x="385000" y="0"/>
                  </a:moveTo>
                  <a:lnTo>
                    <a:pt x="336342" y="17711"/>
                  </a:lnTo>
                  <a:lnTo>
                    <a:pt x="288906" y="38119"/>
                  </a:lnTo>
                  <a:lnTo>
                    <a:pt x="242798" y="61152"/>
                  </a:lnTo>
                  <a:lnTo>
                    <a:pt x="198125" y="86741"/>
                  </a:lnTo>
                  <a:lnTo>
                    <a:pt x="154993" y="114816"/>
                  </a:lnTo>
                  <a:lnTo>
                    <a:pt x="113508" y="145306"/>
                  </a:lnTo>
                  <a:lnTo>
                    <a:pt x="73776" y="178142"/>
                  </a:lnTo>
                  <a:lnTo>
                    <a:pt x="35905" y="213254"/>
                  </a:lnTo>
                  <a:lnTo>
                    <a:pt x="0" y="250570"/>
                  </a:lnTo>
                  <a:lnTo>
                    <a:pt x="670369" y="859408"/>
                  </a:lnTo>
                  <a:lnTo>
                    <a:pt x="385000" y="0"/>
                  </a:lnTo>
                  <a:close/>
                </a:path>
              </a:pathLst>
            </a:custGeom>
            <a:solidFill>
              <a:srgbClr val="FF3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96313" y="1910207"/>
              <a:ext cx="285750" cy="905510"/>
            </a:xfrm>
            <a:custGeom>
              <a:avLst/>
              <a:gdLst/>
              <a:ahLst/>
              <a:cxnLst/>
              <a:rect l="l" t="t" r="r" b="b"/>
              <a:pathLst>
                <a:path w="285750" h="905510">
                  <a:moveTo>
                    <a:pt x="285369" y="0"/>
                  </a:moveTo>
                  <a:lnTo>
                    <a:pt x="236978" y="1289"/>
                  </a:lnTo>
                  <a:lnTo>
                    <a:pt x="188778" y="5150"/>
                  </a:lnTo>
                  <a:lnTo>
                    <a:pt x="140874" y="11572"/>
                  </a:lnTo>
                  <a:lnTo>
                    <a:pt x="93373" y="20545"/>
                  </a:lnTo>
                  <a:lnTo>
                    <a:pt x="46379" y="32058"/>
                  </a:lnTo>
                  <a:lnTo>
                    <a:pt x="0" y="46100"/>
                  </a:lnTo>
                  <a:lnTo>
                    <a:pt x="285369" y="905509"/>
                  </a:lnTo>
                  <a:lnTo>
                    <a:pt x="285369" y="0"/>
                  </a:lnTo>
                  <a:close/>
                </a:path>
              </a:pathLst>
            </a:custGeom>
            <a:solidFill>
              <a:srgbClr val="FF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53744" y="1407033"/>
            <a:ext cx="2021839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spc="5" dirty="0">
                <a:latin typeface="Arial"/>
                <a:cs typeface="Arial"/>
              </a:rPr>
              <a:t>%</a:t>
            </a:r>
            <a:r>
              <a:rPr sz="2150" b="1" spc="-85" dirty="0">
                <a:latin typeface="Arial"/>
                <a:cs typeface="Arial"/>
              </a:rPr>
              <a:t> </a:t>
            </a:r>
            <a:r>
              <a:rPr sz="2150" b="1" spc="5" dirty="0">
                <a:latin typeface="Arial"/>
                <a:cs typeface="Arial"/>
              </a:rPr>
              <a:t>Composition</a:t>
            </a:r>
            <a:endParaRPr sz="21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47871" y="226466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85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03065" y="2099564"/>
            <a:ext cx="610235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C3S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C2S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C3A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C4AF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47871" y="2593848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DA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47871" y="292303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47871" y="325221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7C7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179388" y="262325"/>
            <a:ext cx="7143750" cy="736600"/>
          </a:xfrm>
        </p:spPr>
        <p:txBody>
          <a:bodyPr/>
          <a:lstStyle/>
          <a:p>
            <a:r>
              <a:rPr lang="en-GB" sz="2400" dirty="0">
                <a:ea typeface="Open Sans" panose="020B0606030504020204" pitchFamily="34" charset="0"/>
                <a:cs typeface="Open Sans" panose="020B0606030504020204" pitchFamily="34" charset="0"/>
              </a:rPr>
              <a:t>PRODUCT ACCESSORIES</a:t>
            </a:r>
          </a:p>
        </p:txBody>
      </p:sp>
      <p:pic>
        <p:nvPicPr>
          <p:cNvPr id="6" name="Picture 6" descr="I:\R Fix Dispens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83256"/>
            <a:ext cx="4613509" cy="2371281"/>
          </a:xfrm>
          <a:prstGeom prst="rect">
            <a:avLst/>
          </a:prstGeom>
          <a:noFill/>
        </p:spPr>
      </p:pic>
      <p:pic>
        <p:nvPicPr>
          <p:cNvPr id="8" name="Picture 4" descr="I:\Mixing Nozz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969485">
            <a:off x="5621441" y="1380951"/>
            <a:ext cx="2887874" cy="351341"/>
          </a:xfrm>
          <a:prstGeom prst="rect">
            <a:avLst/>
          </a:prstGeom>
          <a:noFill/>
        </p:spPr>
      </p:pic>
      <p:pic>
        <p:nvPicPr>
          <p:cNvPr id="9" name="Picture 5" descr="I:\Extension Pip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4639" y="3332645"/>
            <a:ext cx="2696900" cy="216428"/>
          </a:xfrm>
          <a:prstGeom prst="rect">
            <a:avLst/>
          </a:prstGeom>
          <a:noFill/>
        </p:spPr>
      </p:pic>
      <p:pic>
        <p:nvPicPr>
          <p:cNvPr id="10" name="Picture 8" descr="I:\r fix\Blow Pum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4639" y="3956718"/>
            <a:ext cx="2975299" cy="699478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3327" y="711397"/>
            <a:ext cx="2316763" cy="3089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0671" y="4200148"/>
            <a:ext cx="1531834" cy="3259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0" y="3956718"/>
            <a:ext cx="4408478" cy="220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0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10" y="1096501"/>
            <a:ext cx="7390645" cy="5542982"/>
          </a:xfrm>
          <a:prstGeom prst="rect">
            <a:avLst/>
          </a:prstGeom>
          <a:solidFill>
            <a:srgbClr val="222A35">
              <a:alpha val="50000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4819637" y="2724077"/>
            <a:ext cx="2878814" cy="4649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r>
              <a:rPr lang="en-US" sz="21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1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818825" y="3258375"/>
            <a:ext cx="2878200" cy="464400"/>
          </a:xfrm>
          <a:prstGeom prst="rect">
            <a:avLst/>
          </a:prstGeom>
          <a:solidFill>
            <a:srgbClr val="FF000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aargh" panose="00000400000000000000" pitchFamily="2" charset="0"/>
                <a:ea typeface="Marvel" panose="02000000000000000000" pitchFamily="2" charset="0"/>
                <a:cs typeface="GreyscaleBasic" pitchFamily="2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7800" y="239845"/>
            <a:ext cx="7143750" cy="735012"/>
          </a:xfrm>
        </p:spPr>
        <p:txBody>
          <a:bodyPr/>
          <a:lstStyle/>
          <a:p>
            <a:r>
              <a:rPr 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DESIGN SUPPORT.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4126" y="2739135"/>
            <a:ext cx="2877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LOKFIX 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4126" y="3273163"/>
            <a:ext cx="2877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10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Design Support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818825" y="3810305"/>
            <a:ext cx="2878200" cy="125801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aargh" panose="00000400000000000000" pitchFamily="2" charset="0"/>
                <a:ea typeface="Marvel" panose="02000000000000000000" pitchFamily="2" charset="0"/>
                <a:cs typeface="GreyscaleBasic" pitchFamily="2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1407" y="3867992"/>
            <a:ext cx="2863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Fosroc have teamed up with </a:t>
            </a:r>
            <a:r>
              <a:rPr lang="en-GB" sz="9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DesignFix</a:t>
            </a:r>
            <a:r>
              <a:rPr lang="en-GB" sz="9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to create a bespoke software package to assist designers in the use of Lokfix E55 and Lokfix E75. </a:t>
            </a:r>
          </a:p>
          <a:p>
            <a:pPr algn="just"/>
            <a:endParaRPr lang="en-GB" sz="9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9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 system utilises the most-up-to-date design information and designs to the latest EAD accreditations. It is available in many different languages.</a:t>
            </a:r>
          </a:p>
        </p:txBody>
      </p:sp>
    </p:spTree>
    <p:extLst>
      <p:ext uri="{BB962C8B-B14F-4D97-AF65-F5344CB8AC3E}">
        <p14:creationId xmlns:p14="http://schemas.microsoft.com/office/powerpoint/2010/main" val="1619131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199108" y="190500"/>
            <a:ext cx="7145338" cy="735013"/>
          </a:xfrm>
        </p:spPr>
        <p:txBody>
          <a:bodyPr/>
          <a:lstStyle/>
          <a:p>
            <a:r>
              <a:rPr lang="en-GB" sz="2400" dirty="0">
                <a:ea typeface="Open Sans" panose="020B0606030504020204" pitchFamily="34" charset="0"/>
                <a:cs typeface="Open Sans" panose="020B0606030504020204" pitchFamily="34" charset="0"/>
              </a:rPr>
              <a:t>ON SITE TESTING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9108" y="1340769"/>
            <a:ext cx="862012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ebdings" pitchFamily="18" charset="2"/>
              <a:buChar char="4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1F1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12900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1976438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243363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289083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334803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3805238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DE0031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E41F1F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Pull out equipment</a:t>
            </a:r>
          </a:p>
        </p:txBody>
      </p:sp>
      <p:pic>
        <p:nvPicPr>
          <p:cNvPr id="6" name="Picture 4" descr="C:\Documents and Settings\RGBHoldenA\My Documents\My Pictures\Fosroc photos\Grouts &amp; Anchors\untitled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08029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2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90" y="-1035495"/>
            <a:ext cx="9143653" cy="5688632"/>
          </a:xfrm>
          <a:prstGeom prst="rect">
            <a:avLst/>
          </a:prstGeom>
        </p:spPr>
      </p:pic>
      <p:sp>
        <p:nvSpPr>
          <p:cNvPr id="12" name="Rectangle 2"/>
          <p:cNvSpPr>
            <a:spLocks/>
          </p:cNvSpPr>
          <p:nvPr/>
        </p:nvSpPr>
        <p:spPr bwMode="auto">
          <a:xfrm flipH="1">
            <a:off x="-15727" y="4653137"/>
            <a:ext cx="9151690" cy="22322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5614" y="4996215"/>
            <a:ext cx="2300208" cy="1374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Gill Sans" charset="0"/>
              </a:rPr>
              <a:t>Address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Gill Sans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Gill Sans" charset="0"/>
              </a:rPr>
              <a:t>159 , Embassy Point ,Infantry Road,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Gill Sans" charset="0"/>
              </a:rPr>
              <a:t>Bengaluru,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Gill Sans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Gill Sans" charset="0"/>
              </a:rPr>
              <a:t>Karnataka , India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442653" y="5037004"/>
            <a:ext cx="2741303" cy="1374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Gill Sans" charset="0"/>
              </a:rPr>
              <a:t>Phone &amp; Fax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Gill Sans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Phone : +91 80 23551500/1/2/3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Gill Sans" charset="0"/>
              </a:rPr>
              <a:t>Fax :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+91 80 23551510</a:t>
            </a:r>
            <a:endParaRPr lang="en-US" sz="1200" dirty="0">
              <a:solidFill>
                <a:srgbClr val="FFFFF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Gill Sans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Gill Sans" charset="0"/>
              </a:rPr>
              <a:t>Email: enquiries@fosroc.com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664280" y="5016908"/>
            <a:ext cx="2300208" cy="295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Gill Sans" charset="0"/>
              </a:rPr>
              <a:t>Social Media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60" y="5312060"/>
            <a:ext cx="304800" cy="30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346" y="5312060"/>
            <a:ext cx="3048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132" y="5312060"/>
            <a:ext cx="304800" cy="30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0732" y="3927119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  <a:sym typeface="Gill Sans" charset="0"/>
              </a:rPr>
              <a:t>Thank You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7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9334" y="391776"/>
            <a:ext cx="5787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Dispersing</a:t>
            </a:r>
            <a:r>
              <a:rPr spc="95" dirty="0"/>
              <a:t> </a:t>
            </a:r>
            <a:r>
              <a:rPr spc="-25" dirty="0"/>
              <a:t>Mechanism</a:t>
            </a:r>
            <a:r>
              <a:rPr spc="90" dirty="0"/>
              <a:t> </a:t>
            </a:r>
            <a:r>
              <a:rPr spc="-20" dirty="0"/>
              <a:t>of</a:t>
            </a:r>
            <a:r>
              <a:rPr spc="65" dirty="0"/>
              <a:t> </a:t>
            </a:r>
            <a:r>
              <a:rPr spc="-35" dirty="0"/>
              <a:t>PCE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172711" y="1577339"/>
            <a:ext cx="3832860" cy="1423670"/>
            <a:chOff x="4172711" y="1577339"/>
            <a:chExt cx="3832860" cy="142367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2711" y="1629194"/>
              <a:ext cx="3832860" cy="137126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39867" y="1583423"/>
              <a:ext cx="2269490" cy="278765"/>
            </a:xfrm>
            <a:custGeom>
              <a:avLst/>
              <a:gdLst/>
              <a:ahLst/>
              <a:cxnLst/>
              <a:rect l="l" t="t" r="r" b="b"/>
              <a:pathLst>
                <a:path w="2269490" h="278764">
                  <a:moveTo>
                    <a:pt x="2269109" y="0"/>
                  </a:moveTo>
                  <a:lnTo>
                    <a:pt x="0" y="0"/>
                  </a:lnTo>
                  <a:lnTo>
                    <a:pt x="0" y="278396"/>
                  </a:lnTo>
                  <a:lnTo>
                    <a:pt x="2269109" y="278396"/>
                  </a:lnTo>
                  <a:lnTo>
                    <a:pt x="22691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4751" y="1577339"/>
              <a:ext cx="1853183" cy="34747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459411" y="3325367"/>
            <a:ext cx="3481704" cy="2751455"/>
            <a:chOff x="4459411" y="3325367"/>
            <a:chExt cx="3481704" cy="275145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9411" y="3409149"/>
              <a:ext cx="3481346" cy="26672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230368" y="3331451"/>
              <a:ext cx="1888489" cy="277495"/>
            </a:xfrm>
            <a:custGeom>
              <a:avLst/>
              <a:gdLst/>
              <a:ahLst/>
              <a:cxnLst/>
              <a:rect l="l" t="t" r="r" b="b"/>
              <a:pathLst>
                <a:path w="1888490" h="277495">
                  <a:moveTo>
                    <a:pt x="1888236" y="0"/>
                  </a:moveTo>
                  <a:lnTo>
                    <a:pt x="0" y="0"/>
                  </a:lnTo>
                  <a:lnTo>
                    <a:pt x="0" y="276872"/>
                  </a:lnTo>
                  <a:lnTo>
                    <a:pt x="1888236" y="276872"/>
                  </a:lnTo>
                  <a:lnTo>
                    <a:pt x="1888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1640" y="3325367"/>
              <a:ext cx="1362456" cy="347472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46531" y="1824227"/>
            <a:ext cx="1961514" cy="1054735"/>
            <a:chOff x="446531" y="1824227"/>
            <a:chExt cx="1961514" cy="1054735"/>
          </a:xfrm>
        </p:grpSpPr>
        <p:sp>
          <p:nvSpPr>
            <p:cNvPr id="20" name="object 20"/>
            <p:cNvSpPr/>
            <p:nvPr/>
          </p:nvSpPr>
          <p:spPr>
            <a:xfrm>
              <a:off x="448055" y="1825751"/>
              <a:ext cx="1958339" cy="1051560"/>
            </a:xfrm>
            <a:custGeom>
              <a:avLst/>
              <a:gdLst/>
              <a:ahLst/>
              <a:cxnLst/>
              <a:rect l="l" t="t" r="r" b="b"/>
              <a:pathLst>
                <a:path w="1958339" h="1051560">
                  <a:moveTo>
                    <a:pt x="1844420" y="0"/>
                  </a:moveTo>
                  <a:lnTo>
                    <a:pt x="103949" y="381"/>
                  </a:lnTo>
                  <a:lnTo>
                    <a:pt x="63144" y="11937"/>
                  </a:lnTo>
                  <a:lnTo>
                    <a:pt x="30137" y="36702"/>
                  </a:lnTo>
                  <a:lnTo>
                    <a:pt x="8051" y="71755"/>
                  </a:lnTo>
                  <a:lnTo>
                    <a:pt x="0" y="113792"/>
                  </a:lnTo>
                  <a:lnTo>
                    <a:pt x="431" y="947420"/>
                  </a:lnTo>
                  <a:lnTo>
                    <a:pt x="11899" y="988187"/>
                  </a:lnTo>
                  <a:lnTo>
                    <a:pt x="36703" y="1021207"/>
                  </a:lnTo>
                  <a:lnTo>
                    <a:pt x="71716" y="1043305"/>
                  </a:lnTo>
                  <a:lnTo>
                    <a:pt x="113842" y="1051306"/>
                  </a:lnTo>
                  <a:lnTo>
                    <a:pt x="1854327" y="1050925"/>
                  </a:lnTo>
                  <a:lnTo>
                    <a:pt x="1895094" y="1039495"/>
                  </a:lnTo>
                  <a:lnTo>
                    <a:pt x="1928114" y="1014602"/>
                  </a:lnTo>
                  <a:lnTo>
                    <a:pt x="1950212" y="979677"/>
                  </a:lnTo>
                  <a:lnTo>
                    <a:pt x="1958213" y="937513"/>
                  </a:lnTo>
                  <a:lnTo>
                    <a:pt x="1957832" y="103886"/>
                  </a:lnTo>
                  <a:lnTo>
                    <a:pt x="1946402" y="63119"/>
                  </a:lnTo>
                  <a:lnTo>
                    <a:pt x="1921510" y="30225"/>
                  </a:lnTo>
                  <a:lnTo>
                    <a:pt x="1886585" y="8000"/>
                  </a:lnTo>
                  <a:lnTo>
                    <a:pt x="1844420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8055" y="1825751"/>
              <a:ext cx="1958339" cy="1051560"/>
            </a:xfrm>
            <a:custGeom>
              <a:avLst/>
              <a:gdLst/>
              <a:ahLst/>
              <a:cxnLst/>
              <a:rect l="l" t="t" r="r" b="b"/>
              <a:pathLst>
                <a:path w="1958339" h="1051560">
                  <a:moveTo>
                    <a:pt x="0" y="113792"/>
                  </a:moveTo>
                  <a:lnTo>
                    <a:pt x="8051" y="71755"/>
                  </a:lnTo>
                  <a:lnTo>
                    <a:pt x="30137" y="36702"/>
                  </a:lnTo>
                  <a:lnTo>
                    <a:pt x="63144" y="11937"/>
                  </a:lnTo>
                  <a:lnTo>
                    <a:pt x="103949" y="381"/>
                  </a:lnTo>
                  <a:lnTo>
                    <a:pt x="1844420" y="0"/>
                  </a:lnTo>
                  <a:lnTo>
                    <a:pt x="1859026" y="888"/>
                  </a:lnTo>
                  <a:lnTo>
                    <a:pt x="1899158" y="13970"/>
                  </a:lnTo>
                  <a:lnTo>
                    <a:pt x="1931162" y="40132"/>
                  </a:lnTo>
                  <a:lnTo>
                    <a:pt x="1951863" y="76073"/>
                  </a:lnTo>
                  <a:lnTo>
                    <a:pt x="1958213" y="937513"/>
                  </a:lnTo>
                  <a:lnTo>
                    <a:pt x="1957324" y="952119"/>
                  </a:lnTo>
                  <a:lnTo>
                    <a:pt x="1944243" y="992251"/>
                  </a:lnTo>
                  <a:lnTo>
                    <a:pt x="1918208" y="1024255"/>
                  </a:lnTo>
                  <a:lnTo>
                    <a:pt x="1882267" y="1044828"/>
                  </a:lnTo>
                  <a:lnTo>
                    <a:pt x="113842" y="1051306"/>
                  </a:lnTo>
                  <a:lnTo>
                    <a:pt x="99212" y="1050417"/>
                  </a:lnTo>
                  <a:lnTo>
                    <a:pt x="59105" y="1037336"/>
                  </a:lnTo>
                  <a:lnTo>
                    <a:pt x="27139" y="1011301"/>
                  </a:lnTo>
                  <a:lnTo>
                    <a:pt x="6438" y="975360"/>
                  </a:lnTo>
                  <a:lnTo>
                    <a:pt x="0" y="113792"/>
                  </a:lnTo>
                  <a:close/>
                </a:path>
              </a:pathLst>
            </a:custGeom>
            <a:ln w="3175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79704" y="1981961"/>
            <a:ext cx="15005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indent="63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575" spc="-7" baseline="21164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575" baseline="211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Generation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upe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iciz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er  </a:t>
            </a:r>
            <a:r>
              <a:rPr sz="1600" b="1" i="1" spc="-15" dirty="0">
                <a:solidFill>
                  <a:srgbClr val="FFFFFF"/>
                </a:solidFill>
                <a:latin typeface="Arial"/>
                <a:cs typeface="Arial"/>
              </a:rPr>
              <a:t>(SNF</a:t>
            </a:r>
            <a:r>
              <a:rPr sz="1600" b="1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600" b="1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25" dirty="0">
                <a:solidFill>
                  <a:srgbClr val="FFFFFF"/>
                </a:solidFill>
                <a:latin typeface="Arial"/>
                <a:cs typeface="Arial"/>
              </a:rPr>
              <a:t>SMF)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6531" y="4297679"/>
            <a:ext cx="1961514" cy="1054735"/>
            <a:chOff x="446531" y="4297679"/>
            <a:chExt cx="1961514" cy="1054735"/>
          </a:xfrm>
        </p:grpSpPr>
        <p:sp>
          <p:nvSpPr>
            <p:cNvPr id="24" name="object 24"/>
            <p:cNvSpPr/>
            <p:nvPr/>
          </p:nvSpPr>
          <p:spPr>
            <a:xfrm>
              <a:off x="448055" y="4299203"/>
              <a:ext cx="1958339" cy="1051560"/>
            </a:xfrm>
            <a:custGeom>
              <a:avLst/>
              <a:gdLst/>
              <a:ahLst/>
              <a:cxnLst/>
              <a:rect l="l" t="t" r="r" b="b"/>
              <a:pathLst>
                <a:path w="1958339" h="1051560">
                  <a:moveTo>
                    <a:pt x="1830832" y="0"/>
                  </a:moveTo>
                  <a:lnTo>
                    <a:pt x="124701" y="0"/>
                  </a:lnTo>
                  <a:lnTo>
                    <a:pt x="82550" y="8128"/>
                  </a:lnTo>
                  <a:lnTo>
                    <a:pt x="46609" y="28956"/>
                  </a:lnTo>
                  <a:lnTo>
                    <a:pt x="19354" y="59817"/>
                  </a:lnTo>
                  <a:lnTo>
                    <a:pt x="3276" y="98552"/>
                  </a:lnTo>
                  <a:lnTo>
                    <a:pt x="0" y="127381"/>
                  </a:lnTo>
                  <a:lnTo>
                    <a:pt x="25" y="926592"/>
                  </a:lnTo>
                  <a:lnTo>
                    <a:pt x="8153" y="968756"/>
                  </a:lnTo>
                  <a:lnTo>
                    <a:pt x="28943" y="1004570"/>
                  </a:lnTo>
                  <a:lnTo>
                    <a:pt x="59931" y="1031875"/>
                  </a:lnTo>
                  <a:lnTo>
                    <a:pt x="98628" y="1047877"/>
                  </a:lnTo>
                  <a:lnTo>
                    <a:pt x="127482" y="1051179"/>
                  </a:lnTo>
                  <a:lnTo>
                    <a:pt x="1833499" y="1051179"/>
                  </a:lnTo>
                  <a:lnTo>
                    <a:pt x="1875663" y="1043051"/>
                  </a:lnTo>
                  <a:lnTo>
                    <a:pt x="1911604" y="1022223"/>
                  </a:lnTo>
                  <a:lnTo>
                    <a:pt x="1938908" y="991362"/>
                  </a:lnTo>
                  <a:lnTo>
                    <a:pt x="1954911" y="952627"/>
                  </a:lnTo>
                  <a:lnTo>
                    <a:pt x="1958213" y="923798"/>
                  </a:lnTo>
                  <a:lnTo>
                    <a:pt x="1958213" y="124587"/>
                  </a:lnTo>
                  <a:lnTo>
                    <a:pt x="1950085" y="82550"/>
                  </a:lnTo>
                  <a:lnTo>
                    <a:pt x="1929383" y="46609"/>
                  </a:lnTo>
                  <a:lnTo>
                    <a:pt x="1898395" y="19304"/>
                  </a:lnTo>
                  <a:lnTo>
                    <a:pt x="1859661" y="3302"/>
                  </a:lnTo>
                  <a:lnTo>
                    <a:pt x="183083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8055" y="4299203"/>
              <a:ext cx="1958339" cy="1051560"/>
            </a:xfrm>
            <a:custGeom>
              <a:avLst/>
              <a:gdLst/>
              <a:ahLst/>
              <a:cxnLst/>
              <a:rect l="l" t="t" r="r" b="b"/>
              <a:pathLst>
                <a:path w="1958339" h="1051560">
                  <a:moveTo>
                    <a:pt x="0" y="127381"/>
                  </a:moveTo>
                  <a:lnTo>
                    <a:pt x="7239" y="84963"/>
                  </a:lnTo>
                  <a:lnTo>
                    <a:pt x="27317" y="48514"/>
                  </a:lnTo>
                  <a:lnTo>
                    <a:pt x="57746" y="20701"/>
                  </a:lnTo>
                  <a:lnTo>
                    <a:pt x="96024" y="3937"/>
                  </a:lnTo>
                  <a:lnTo>
                    <a:pt x="1830832" y="0"/>
                  </a:lnTo>
                  <a:lnTo>
                    <a:pt x="1845437" y="889"/>
                  </a:lnTo>
                  <a:lnTo>
                    <a:pt x="1886204" y="12573"/>
                  </a:lnTo>
                  <a:lnTo>
                    <a:pt x="1919986" y="36449"/>
                  </a:lnTo>
                  <a:lnTo>
                    <a:pt x="1944496" y="69723"/>
                  </a:lnTo>
                  <a:lnTo>
                    <a:pt x="1957070" y="110109"/>
                  </a:lnTo>
                  <a:lnTo>
                    <a:pt x="1958213" y="923798"/>
                  </a:lnTo>
                  <a:lnTo>
                    <a:pt x="1957451" y="938403"/>
                  </a:lnTo>
                  <a:lnTo>
                    <a:pt x="1945639" y="979170"/>
                  </a:lnTo>
                  <a:lnTo>
                    <a:pt x="1921764" y="1012952"/>
                  </a:lnTo>
                  <a:lnTo>
                    <a:pt x="1888489" y="1037463"/>
                  </a:lnTo>
                  <a:lnTo>
                    <a:pt x="1848104" y="1050036"/>
                  </a:lnTo>
                  <a:lnTo>
                    <a:pt x="127482" y="1051179"/>
                  </a:lnTo>
                  <a:lnTo>
                    <a:pt x="112814" y="1050290"/>
                  </a:lnTo>
                  <a:lnTo>
                    <a:pt x="72097" y="1038606"/>
                  </a:lnTo>
                  <a:lnTo>
                    <a:pt x="38265" y="1014730"/>
                  </a:lnTo>
                  <a:lnTo>
                    <a:pt x="13792" y="981456"/>
                  </a:lnTo>
                  <a:lnTo>
                    <a:pt x="1181" y="941197"/>
                  </a:lnTo>
                  <a:lnTo>
                    <a:pt x="0" y="127381"/>
                  </a:lnTo>
                  <a:close/>
                </a:path>
              </a:pathLst>
            </a:custGeom>
            <a:ln w="3175">
              <a:solidFill>
                <a:srgbClr val="6E2E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80618" y="4456633"/>
            <a:ext cx="1500505" cy="758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 indent="2540" algn="ctr">
              <a:lnSpc>
                <a:spcPct val="100400"/>
              </a:lnSpc>
              <a:spcBef>
                <a:spcPts val="9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575" spc="-7" baseline="21164" dirty="0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sz="1575" baseline="211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Generation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upe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iciz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er  </a:t>
            </a:r>
            <a:r>
              <a:rPr sz="1600" b="1" i="1" spc="-15" dirty="0">
                <a:solidFill>
                  <a:srgbClr val="FFFFFF"/>
                </a:solidFill>
                <a:latin typeface="Arial"/>
                <a:cs typeface="Arial"/>
              </a:rPr>
              <a:t>(PCE)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54807" y="2272283"/>
            <a:ext cx="1179830" cy="156845"/>
          </a:xfrm>
          <a:custGeom>
            <a:avLst/>
            <a:gdLst/>
            <a:ahLst/>
            <a:cxnLst/>
            <a:rect l="l" t="t" r="r" b="b"/>
            <a:pathLst>
              <a:path w="1179829" h="156844">
                <a:moveTo>
                  <a:pt x="1101217" y="0"/>
                </a:moveTo>
                <a:lnTo>
                  <a:pt x="1101217" y="38988"/>
                </a:lnTo>
                <a:lnTo>
                  <a:pt x="0" y="38988"/>
                </a:lnTo>
                <a:lnTo>
                  <a:pt x="0" y="117348"/>
                </a:lnTo>
                <a:lnTo>
                  <a:pt x="1101217" y="117348"/>
                </a:lnTo>
                <a:lnTo>
                  <a:pt x="1101217" y="156463"/>
                </a:lnTo>
                <a:lnTo>
                  <a:pt x="1179321" y="78231"/>
                </a:lnTo>
                <a:lnTo>
                  <a:pt x="11012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54807" y="4747259"/>
            <a:ext cx="1179830" cy="156845"/>
          </a:xfrm>
          <a:custGeom>
            <a:avLst/>
            <a:gdLst/>
            <a:ahLst/>
            <a:cxnLst/>
            <a:rect l="l" t="t" r="r" b="b"/>
            <a:pathLst>
              <a:path w="1179829" h="156845">
                <a:moveTo>
                  <a:pt x="1101217" y="0"/>
                </a:moveTo>
                <a:lnTo>
                  <a:pt x="1101217" y="39115"/>
                </a:lnTo>
                <a:lnTo>
                  <a:pt x="0" y="39115"/>
                </a:lnTo>
                <a:lnTo>
                  <a:pt x="0" y="117347"/>
                </a:lnTo>
                <a:lnTo>
                  <a:pt x="1101217" y="117347"/>
                </a:lnTo>
                <a:lnTo>
                  <a:pt x="1101217" y="156463"/>
                </a:lnTo>
                <a:lnTo>
                  <a:pt x="1179321" y="78104"/>
                </a:lnTo>
                <a:lnTo>
                  <a:pt x="11012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56605" y="1625346"/>
            <a:ext cx="1652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solidFill>
                  <a:srgbClr val="6E2E9F"/>
                </a:solidFill>
                <a:latin typeface="Arial"/>
                <a:cs typeface="Arial"/>
              </a:rPr>
              <a:t>El</a:t>
            </a:r>
            <a:r>
              <a:rPr sz="1200" b="1" i="1" spc="-5" dirty="0">
                <a:solidFill>
                  <a:srgbClr val="6E2E9F"/>
                </a:solidFill>
                <a:latin typeface="Arial"/>
                <a:cs typeface="Arial"/>
              </a:rPr>
              <a:t>ec</a:t>
            </a:r>
            <a:r>
              <a:rPr sz="1200" b="1" i="1" dirty="0">
                <a:solidFill>
                  <a:srgbClr val="6E2E9F"/>
                </a:solidFill>
                <a:latin typeface="Arial"/>
                <a:cs typeface="Arial"/>
              </a:rPr>
              <a:t>trostatic</a:t>
            </a:r>
            <a:r>
              <a:rPr sz="1200" b="1" i="1" spc="-65" dirty="0">
                <a:solidFill>
                  <a:srgbClr val="6E2E9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6E2E9F"/>
                </a:solidFill>
                <a:latin typeface="Arial"/>
                <a:cs typeface="Arial"/>
              </a:rPr>
              <a:t>re</a:t>
            </a:r>
            <a:r>
              <a:rPr sz="1200" b="1" i="1" spc="-15" dirty="0">
                <a:solidFill>
                  <a:srgbClr val="6E2E9F"/>
                </a:solidFill>
                <a:latin typeface="Arial"/>
                <a:cs typeface="Arial"/>
              </a:rPr>
              <a:t>pu</a:t>
            </a:r>
            <a:r>
              <a:rPr sz="1200" b="1" i="1" spc="-10" dirty="0">
                <a:solidFill>
                  <a:srgbClr val="6E2E9F"/>
                </a:solidFill>
                <a:latin typeface="Arial"/>
                <a:cs typeface="Arial"/>
              </a:rPr>
              <a:t>l</a:t>
            </a:r>
            <a:r>
              <a:rPr sz="1200" b="1" i="1" spc="-15" dirty="0">
                <a:solidFill>
                  <a:srgbClr val="6E2E9F"/>
                </a:solidFill>
                <a:latin typeface="Arial"/>
                <a:cs typeface="Arial"/>
              </a:rPr>
              <a:t>s</a:t>
            </a:r>
            <a:r>
              <a:rPr sz="1200" b="1" i="1" spc="-10" dirty="0">
                <a:solidFill>
                  <a:srgbClr val="6E2E9F"/>
                </a:solidFill>
                <a:latin typeface="Arial"/>
                <a:cs typeface="Arial"/>
              </a:rPr>
              <a:t>i</a:t>
            </a:r>
            <a:r>
              <a:rPr sz="1200" b="1" i="1" spc="-15" dirty="0">
                <a:solidFill>
                  <a:srgbClr val="6E2E9F"/>
                </a:solidFill>
                <a:latin typeface="Arial"/>
                <a:cs typeface="Arial"/>
              </a:rPr>
              <a:t>o</a:t>
            </a:r>
            <a:r>
              <a:rPr sz="1200" b="1" i="1" dirty="0">
                <a:solidFill>
                  <a:srgbClr val="6E2E9F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04128" y="3373882"/>
            <a:ext cx="1158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200" b="1" i="1" spc="-2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200" b="1" i="1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200" b="1" i="1" spc="-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200" b="1" i="1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2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re</a:t>
            </a:r>
            <a:r>
              <a:rPr sz="1200" b="1" i="1" spc="-15" dirty="0">
                <a:solidFill>
                  <a:srgbClr val="001F5F"/>
                </a:solidFill>
                <a:latin typeface="Arial"/>
                <a:cs typeface="Arial"/>
              </a:rPr>
              <a:t>pu</a:t>
            </a:r>
            <a:r>
              <a:rPr sz="1200" b="1" i="1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200" b="1" i="1" spc="-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200" b="1" i="1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200" b="1" i="1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16897" y="486245"/>
            <a:ext cx="3973513" cy="4524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Below</a:t>
            </a:r>
            <a:r>
              <a:rPr spc="-25" dirty="0"/>
              <a:t> </a:t>
            </a:r>
            <a:r>
              <a:rPr spc="-10" dirty="0"/>
              <a:t>Ground</a:t>
            </a:r>
            <a:r>
              <a:rPr spc="5" dirty="0"/>
              <a:t> </a:t>
            </a:r>
            <a:r>
              <a:rPr spc="-5" dirty="0"/>
              <a:t>-</a:t>
            </a:r>
            <a:r>
              <a:rPr spc="-15" dirty="0"/>
              <a:t> </a:t>
            </a:r>
            <a:r>
              <a:rPr spc="-10" dirty="0"/>
              <a:t>TBM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224153"/>
            <a:ext cx="19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31F1F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1499" y="2097785"/>
            <a:ext cx="8307705" cy="2626995"/>
            <a:chOff x="571499" y="2097785"/>
            <a:chExt cx="8307705" cy="26269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99" y="2282903"/>
              <a:ext cx="8307123" cy="24414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17290" y="2097785"/>
              <a:ext cx="120650" cy="612140"/>
            </a:xfrm>
            <a:custGeom>
              <a:avLst/>
              <a:gdLst/>
              <a:ahLst/>
              <a:cxnLst/>
              <a:rect l="l" t="t" r="r" b="b"/>
              <a:pathLst>
                <a:path w="120650" h="612139">
                  <a:moveTo>
                    <a:pt x="60070" y="51289"/>
                  </a:moveTo>
                  <a:lnTo>
                    <a:pt x="47117" y="73496"/>
                  </a:lnTo>
                  <a:lnTo>
                    <a:pt x="47117" y="612013"/>
                  </a:lnTo>
                  <a:lnTo>
                    <a:pt x="73024" y="612013"/>
                  </a:lnTo>
                  <a:lnTo>
                    <a:pt x="73024" y="73496"/>
                  </a:lnTo>
                  <a:lnTo>
                    <a:pt x="60070" y="51289"/>
                  </a:lnTo>
                  <a:close/>
                </a:path>
                <a:path w="120650" h="612139">
                  <a:moveTo>
                    <a:pt x="60070" y="0"/>
                  </a:moveTo>
                  <a:lnTo>
                    <a:pt x="0" y="102997"/>
                  </a:lnTo>
                  <a:lnTo>
                    <a:pt x="2031" y="110998"/>
                  </a:lnTo>
                  <a:lnTo>
                    <a:pt x="8254" y="114553"/>
                  </a:lnTo>
                  <a:lnTo>
                    <a:pt x="14350" y="118110"/>
                  </a:lnTo>
                  <a:lnTo>
                    <a:pt x="22351" y="116077"/>
                  </a:lnTo>
                  <a:lnTo>
                    <a:pt x="25907" y="109854"/>
                  </a:lnTo>
                  <a:lnTo>
                    <a:pt x="47117" y="73496"/>
                  </a:lnTo>
                  <a:lnTo>
                    <a:pt x="47117" y="25653"/>
                  </a:lnTo>
                  <a:lnTo>
                    <a:pt x="75033" y="25653"/>
                  </a:lnTo>
                  <a:lnTo>
                    <a:pt x="60070" y="0"/>
                  </a:lnTo>
                  <a:close/>
                </a:path>
                <a:path w="120650" h="612139">
                  <a:moveTo>
                    <a:pt x="75033" y="25653"/>
                  </a:moveTo>
                  <a:lnTo>
                    <a:pt x="73024" y="25653"/>
                  </a:lnTo>
                  <a:lnTo>
                    <a:pt x="73024" y="73496"/>
                  </a:lnTo>
                  <a:lnTo>
                    <a:pt x="94233" y="109854"/>
                  </a:lnTo>
                  <a:lnTo>
                    <a:pt x="97789" y="116077"/>
                  </a:lnTo>
                  <a:lnTo>
                    <a:pt x="105791" y="118110"/>
                  </a:lnTo>
                  <a:lnTo>
                    <a:pt x="111886" y="114553"/>
                  </a:lnTo>
                  <a:lnTo>
                    <a:pt x="118109" y="110998"/>
                  </a:lnTo>
                  <a:lnTo>
                    <a:pt x="120142" y="102997"/>
                  </a:lnTo>
                  <a:lnTo>
                    <a:pt x="75033" y="25653"/>
                  </a:lnTo>
                  <a:close/>
                </a:path>
                <a:path w="120650" h="612139">
                  <a:moveTo>
                    <a:pt x="73024" y="25653"/>
                  </a:moveTo>
                  <a:lnTo>
                    <a:pt x="47117" y="25653"/>
                  </a:lnTo>
                  <a:lnTo>
                    <a:pt x="47117" y="73496"/>
                  </a:lnTo>
                  <a:lnTo>
                    <a:pt x="60070" y="51289"/>
                  </a:lnTo>
                  <a:lnTo>
                    <a:pt x="48894" y="32130"/>
                  </a:lnTo>
                  <a:lnTo>
                    <a:pt x="73024" y="32130"/>
                  </a:lnTo>
                  <a:lnTo>
                    <a:pt x="73024" y="25653"/>
                  </a:lnTo>
                  <a:close/>
                </a:path>
                <a:path w="120650" h="612139">
                  <a:moveTo>
                    <a:pt x="73024" y="32130"/>
                  </a:moveTo>
                  <a:lnTo>
                    <a:pt x="71246" y="32130"/>
                  </a:lnTo>
                  <a:lnTo>
                    <a:pt x="60070" y="51289"/>
                  </a:lnTo>
                  <a:lnTo>
                    <a:pt x="73024" y="73496"/>
                  </a:lnTo>
                  <a:lnTo>
                    <a:pt x="73024" y="32130"/>
                  </a:lnTo>
                  <a:close/>
                </a:path>
                <a:path w="120650" h="612139">
                  <a:moveTo>
                    <a:pt x="71246" y="32130"/>
                  </a:moveTo>
                  <a:lnTo>
                    <a:pt x="48894" y="32130"/>
                  </a:lnTo>
                  <a:lnTo>
                    <a:pt x="60070" y="51289"/>
                  </a:lnTo>
                  <a:lnTo>
                    <a:pt x="71246" y="32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7532" y="1301496"/>
            <a:ext cx="3456940" cy="78034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latin typeface="Arial"/>
                <a:cs typeface="Arial"/>
              </a:rPr>
              <a:t>Precast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segment</a:t>
            </a:r>
            <a:endParaRPr sz="1600" dirty="0">
              <a:latin typeface="Arial"/>
              <a:cs typeface="Arial"/>
            </a:endParaRPr>
          </a:p>
          <a:p>
            <a:pPr marL="648970" indent="-287020">
              <a:lnSpc>
                <a:spcPct val="100000"/>
              </a:lnSpc>
              <a:buChar char="•"/>
              <a:tabLst>
                <a:tab pos="648970" algn="l"/>
                <a:tab pos="649605" algn="l"/>
              </a:tabLst>
            </a:pPr>
            <a:r>
              <a:rPr sz="1600" spc="-5" dirty="0">
                <a:latin typeface="Arial"/>
                <a:cs typeface="Arial"/>
              </a:rPr>
              <a:t>Auracast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270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/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</a:t>
            </a:r>
            <a:r>
              <a:rPr lang="en-US" sz="1600" spc="-5" dirty="0">
                <a:latin typeface="Arial"/>
                <a:cs typeface="Arial"/>
              </a:rPr>
              <a:t>CE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based</a:t>
            </a:r>
            <a:endParaRPr sz="1600" dirty="0">
              <a:latin typeface="Arial"/>
              <a:cs typeface="Arial"/>
            </a:endParaRPr>
          </a:p>
          <a:p>
            <a:pPr marL="142684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admixture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9308" y="5228844"/>
            <a:ext cx="2880360" cy="832485"/>
          </a:xfrm>
          <a:custGeom>
            <a:avLst/>
            <a:gdLst/>
            <a:ahLst/>
            <a:cxnLst/>
            <a:rect l="l" t="t" r="r" b="b"/>
            <a:pathLst>
              <a:path w="2880360" h="832485">
                <a:moveTo>
                  <a:pt x="0" y="832103"/>
                </a:moveTo>
                <a:lnTo>
                  <a:pt x="2880360" y="832103"/>
                </a:lnTo>
                <a:lnTo>
                  <a:pt x="2880360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1357" y="5258511"/>
            <a:ext cx="25584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Soil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conditioning</a:t>
            </a:r>
            <a:endParaRPr sz="160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86385" algn="l"/>
                <a:tab pos="287020" algn="l"/>
              </a:tabLst>
            </a:pPr>
            <a:r>
              <a:rPr sz="1600" spc="-5" dirty="0">
                <a:latin typeface="Arial"/>
                <a:cs typeface="Arial"/>
              </a:rPr>
              <a:t>Foam : Nitotunnel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TFA</a:t>
            </a:r>
            <a:endParaRPr sz="1600">
              <a:latin typeface="Arial"/>
              <a:cs typeface="Arial"/>
            </a:endParaRPr>
          </a:p>
          <a:p>
            <a:pPr marL="286385" indent="-287020">
              <a:lnSpc>
                <a:spcPct val="100000"/>
              </a:lnSpc>
              <a:buChar char="•"/>
              <a:tabLst>
                <a:tab pos="286385" algn="l"/>
                <a:tab pos="287020" algn="l"/>
                <a:tab pos="1373505" algn="l"/>
              </a:tabLst>
            </a:pPr>
            <a:r>
              <a:rPr sz="1600" spc="-5" dirty="0">
                <a:latin typeface="Arial"/>
                <a:cs typeface="Arial"/>
              </a:rPr>
              <a:t>Polymer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:	Cebex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DSP1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8159" y="3754373"/>
            <a:ext cx="7835265" cy="2413635"/>
            <a:chOff x="768159" y="3754373"/>
            <a:chExt cx="7835265" cy="2413635"/>
          </a:xfrm>
        </p:grpSpPr>
        <p:sp>
          <p:nvSpPr>
            <p:cNvPr id="11" name="object 11"/>
            <p:cNvSpPr/>
            <p:nvPr/>
          </p:nvSpPr>
          <p:spPr>
            <a:xfrm>
              <a:off x="768159" y="3754373"/>
              <a:ext cx="120650" cy="1476375"/>
            </a:xfrm>
            <a:custGeom>
              <a:avLst/>
              <a:gdLst/>
              <a:ahLst/>
              <a:cxnLst/>
              <a:rect l="l" t="t" r="r" b="b"/>
              <a:pathLst>
                <a:path w="120650" h="1476375">
                  <a:moveTo>
                    <a:pt x="14452" y="1358011"/>
                  </a:moveTo>
                  <a:lnTo>
                    <a:pt x="8267" y="1361567"/>
                  </a:lnTo>
                  <a:lnTo>
                    <a:pt x="2095" y="1365250"/>
                  </a:lnTo>
                  <a:lnTo>
                    <a:pt x="0" y="1373124"/>
                  </a:lnTo>
                  <a:lnTo>
                    <a:pt x="3606" y="1379346"/>
                  </a:lnTo>
                  <a:lnTo>
                    <a:pt x="60134" y="1476248"/>
                  </a:lnTo>
                  <a:lnTo>
                    <a:pt x="75173" y="1450467"/>
                  </a:lnTo>
                  <a:lnTo>
                    <a:pt x="47180" y="1450467"/>
                  </a:lnTo>
                  <a:lnTo>
                    <a:pt x="47180" y="1402602"/>
                  </a:lnTo>
                  <a:lnTo>
                    <a:pt x="25984" y="1366265"/>
                  </a:lnTo>
                  <a:lnTo>
                    <a:pt x="22377" y="1360043"/>
                  </a:lnTo>
                  <a:lnTo>
                    <a:pt x="14452" y="1358011"/>
                  </a:lnTo>
                  <a:close/>
                </a:path>
                <a:path w="120650" h="1476375">
                  <a:moveTo>
                    <a:pt x="47180" y="1402602"/>
                  </a:moveTo>
                  <a:lnTo>
                    <a:pt x="47180" y="1450467"/>
                  </a:lnTo>
                  <a:lnTo>
                    <a:pt x="73088" y="1450467"/>
                  </a:lnTo>
                  <a:lnTo>
                    <a:pt x="73088" y="1443989"/>
                  </a:lnTo>
                  <a:lnTo>
                    <a:pt x="48945" y="1443989"/>
                  </a:lnTo>
                  <a:lnTo>
                    <a:pt x="60134" y="1424809"/>
                  </a:lnTo>
                  <a:lnTo>
                    <a:pt x="47180" y="1402602"/>
                  </a:lnTo>
                  <a:close/>
                </a:path>
                <a:path w="120650" h="1476375">
                  <a:moveTo>
                    <a:pt x="105816" y="1358011"/>
                  </a:moveTo>
                  <a:lnTo>
                    <a:pt x="97891" y="1360043"/>
                  </a:lnTo>
                  <a:lnTo>
                    <a:pt x="94284" y="1366265"/>
                  </a:lnTo>
                  <a:lnTo>
                    <a:pt x="73088" y="1402602"/>
                  </a:lnTo>
                  <a:lnTo>
                    <a:pt x="73088" y="1450467"/>
                  </a:lnTo>
                  <a:lnTo>
                    <a:pt x="75173" y="1450467"/>
                  </a:lnTo>
                  <a:lnTo>
                    <a:pt x="116662" y="1379346"/>
                  </a:lnTo>
                  <a:lnTo>
                    <a:pt x="120268" y="1373124"/>
                  </a:lnTo>
                  <a:lnTo>
                    <a:pt x="118186" y="1365250"/>
                  </a:lnTo>
                  <a:lnTo>
                    <a:pt x="112001" y="1361567"/>
                  </a:lnTo>
                  <a:lnTo>
                    <a:pt x="105816" y="1358011"/>
                  </a:lnTo>
                  <a:close/>
                </a:path>
                <a:path w="120650" h="1476375">
                  <a:moveTo>
                    <a:pt x="60134" y="1424809"/>
                  </a:moveTo>
                  <a:lnTo>
                    <a:pt x="48945" y="1443989"/>
                  </a:lnTo>
                  <a:lnTo>
                    <a:pt x="71323" y="1443989"/>
                  </a:lnTo>
                  <a:lnTo>
                    <a:pt x="60134" y="1424809"/>
                  </a:lnTo>
                  <a:close/>
                </a:path>
                <a:path w="120650" h="1476375">
                  <a:moveTo>
                    <a:pt x="73088" y="1402602"/>
                  </a:moveTo>
                  <a:lnTo>
                    <a:pt x="60134" y="1424809"/>
                  </a:lnTo>
                  <a:lnTo>
                    <a:pt x="71323" y="1443989"/>
                  </a:lnTo>
                  <a:lnTo>
                    <a:pt x="73088" y="1443989"/>
                  </a:lnTo>
                  <a:lnTo>
                    <a:pt x="73088" y="1402602"/>
                  </a:lnTo>
                  <a:close/>
                </a:path>
                <a:path w="120650" h="1476375">
                  <a:moveTo>
                    <a:pt x="73088" y="0"/>
                  </a:moveTo>
                  <a:lnTo>
                    <a:pt x="47180" y="0"/>
                  </a:lnTo>
                  <a:lnTo>
                    <a:pt x="47180" y="1402602"/>
                  </a:lnTo>
                  <a:lnTo>
                    <a:pt x="60134" y="1424809"/>
                  </a:lnTo>
                  <a:lnTo>
                    <a:pt x="73088" y="1402602"/>
                  </a:lnTo>
                  <a:lnTo>
                    <a:pt x="730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88407" y="5085587"/>
              <a:ext cx="3810000" cy="1077595"/>
            </a:xfrm>
            <a:custGeom>
              <a:avLst/>
              <a:gdLst/>
              <a:ahLst/>
              <a:cxnLst/>
              <a:rect l="l" t="t" r="r" b="b"/>
              <a:pathLst>
                <a:path w="3810000" h="1077595">
                  <a:moveTo>
                    <a:pt x="0" y="1077468"/>
                  </a:moveTo>
                  <a:lnTo>
                    <a:pt x="3809999" y="1077468"/>
                  </a:lnTo>
                  <a:lnTo>
                    <a:pt x="3809999" y="0"/>
                  </a:lnTo>
                  <a:lnTo>
                    <a:pt x="0" y="0"/>
                  </a:lnTo>
                  <a:lnTo>
                    <a:pt x="0" y="10774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67783" y="5114925"/>
            <a:ext cx="355219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Annulus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grouting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segment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Stabilizer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-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Conplast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Bentonite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Conbextra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AGB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Sodium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Silicate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Sprayset</a:t>
            </a:r>
            <a:r>
              <a:rPr sz="1600" spc="4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SL/HBL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18047" y="1266444"/>
            <a:ext cx="2880360" cy="532838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15"/>
              </a:spcBef>
            </a:pPr>
            <a:r>
              <a:rPr sz="1600" b="1" spc="-10" dirty="0">
                <a:latin typeface="Arial"/>
                <a:cs typeface="Arial"/>
              </a:rPr>
              <a:t>T</a:t>
            </a:r>
            <a:r>
              <a:rPr lang="en-US" sz="1600" b="1" spc="-10" dirty="0">
                <a:latin typeface="Arial"/>
                <a:cs typeface="Arial"/>
              </a:rPr>
              <a:t>ail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seal</a:t>
            </a:r>
            <a:r>
              <a:rPr lang="en-US" sz="1600" b="1" spc="-5" dirty="0">
                <a:latin typeface="Arial"/>
                <a:cs typeface="Arial"/>
              </a:rPr>
              <a:t>ant</a:t>
            </a:r>
            <a:endParaRPr sz="1600" dirty="0">
              <a:latin typeface="Arial"/>
              <a:cs typeface="Arial"/>
            </a:endParaRPr>
          </a:p>
          <a:p>
            <a:pPr marL="435609" indent="-343535">
              <a:lnSpc>
                <a:spcPct val="100000"/>
              </a:lnSpc>
              <a:buChar char="•"/>
              <a:tabLst>
                <a:tab pos="435609" algn="l"/>
                <a:tab pos="436245" algn="l"/>
              </a:tabLst>
            </a:pPr>
            <a:r>
              <a:rPr sz="1600" spc="-5" dirty="0">
                <a:latin typeface="Arial"/>
                <a:cs typeface="Arial"/>
              </a:rPr>
              <a:t>Nitotunnel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T2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 idx="4294967295"/>
          </p:nvPr>
        </p:nvSpPr>
        <p:spPr>
          <a:xfrm>
            <a:off x="228056" y="560532"/>
            <a:ext cx="63251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TBM-</a:t>
            </a:r>
            <a:r>
              <a:rPr sz="2400" spc="-50" dirty="0"/>
              <a:t> </a:t>
            </a:r>
            <a:r>
              <a:rPr sz="2400" dirty="0"/>
              <a:t>Admixture</a:t>
            </a:r>
            <a:r>
              <a:rPr sz="2400" spc="-55" dirty="0"/>
              <a:t> </a:t>
            </a:r>
            <a:r>
              <a:rPr sz="2400" spc="-5" dirty="0"/>
              <a:t>for </a:t>
            </a:r>
            <a:r>
              <a:rPr sz="2400" spc="-785" dirty="0"/>
              <a:t> </a:t>
            </a:r>
            <a:r>
              <a:rPr sz="2400" spc="-5" dirty="0"/>
              <a:t>precast</a:t>
            </a:r>
            <a:r>
              <a:rPr sz="2400" spc="-30" dirty="0"/>
              <a:t> </a:t>
            </a:r>
            <a:r>
              <a:rPr sz="2400" spc="-5" dirty="0"/>
              <a:t>segment</a:t>
            </a:r>
            <a:endParaRPr sz="2400" dirty="0"/>
          </a:p>
        </p:txBody>
      </p:sp>
      <p:grpSp>
        <p:nvGrpSpPr>
          <p:cNvPr id="18" name="object 18"/>
          <p:cNvGrpSpPr/>
          <p:nvPr/>
        </p:nvGrpSpPr>
        <p:grpSpPr>
          <a:xfrm>
            <a:off x="228056" y="1181100"/>
            <a:ext cx="3505743" cy="5524500"/>
            <a:chOff x="0" y="0"/>
            <a:chExt cx="4429125" cy="685800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428744" cy="33573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" y="3500626"/>
              <a:ext cx="4424172" cy="335737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191000" y="1295400"/>
            <a:ext cx="4759579" cy="446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355600" indent="-266700">
              <a:lnSpc>
                <a:spcPct val="100000"/>
              </a:lnSpc>
              <a:spcBef>
                <a:spcPts val="100"/>
              </a:spcBef>
              <a:buClr>
                <a:srgbClr val="E31F1F"/>
              </a:buClr>
              <a:buFont typeface="Wingdings"/>
              <a:buChar char=""/>
              <a:tabLst>
                <a:tab pos="342900" algn="l"/>
                <a:tab pos="343535" algn="l"/>
                <a:tab pos="775335" algn="l"/>
              </a:tabLst>
            </a:pPr>
            <a:r>
              <a:rPr dirty="0"/>
              <a:t>	</a:t>
            </a:r>
            <a:r>
              <a:rPr sz="1800" b="1" spc="-20" dirty="0">
                <a:latin typeface="Arial"/>
                <a:cs typeface="Arial"/>
              </a:rPr>
              <a:t>Typical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performance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requirement</a:t>
            </a:r>
            <a:r>
              <a:rPr lang="en-US"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lang="en-US" sz="1800" b="1" dirty="0">
                <a:latin typeface="Arial"/>
                <a:cs typeface="Arial"/>
              </a:rPr>
              <a:t>    </a:t>
            </a:r>
          </a:p>
          <a:p>
            <a:pPr marL="12700" marR="355600">
              <a:lnSpc>
                <a:spcPct val="100000"/>
              </a:lnSpc>
              <a:spcBef>
                <a:spcPts val="100"/>
              </a:spcBef>
              <a:buClr>
                <a:srgbClr val="E31F1F"/>
              </a:buClr>
              <a:tabLst>
                <a:tab pos="342900" algn="l"/>
                <a:tab pos="343535" algn="l"/>
                <a:tab pos="775335" algn="l"/>
              </a:tabLst>
            </a:pPr>
            <a:r>
              <a:rPr lang="en-US" b="1" dirty="0">
                <a:latin typeface="Arial"/>
                <a:cs typeface="Arial"/>
              </a:rPr>
              <a:t>      </a:t>
            </a:r>
            <a:r>
              <a:rPr sz="1800" b="1" dirty="0">
                <a:latin typeface="Arial"/>
                <a:cs typeface="Arial"/>
              </a:rPr>
              <a:t>TBM Segment</a:t>
            </a:r>
            <a:endParaRPr lang="en-US" sz="1800" b="1" dirty="0">
              <a:latin typeface="Arial"/>
              <a:cs typeface="Arial"/>
            </a:endParaRPr>
          </a:p>
          <a:p>
            <a:pPr marL="736600" lvl="1" indent="-278130">
              <a:lnSpc>
                <a:spcPct val="100000"/>
              </a:lnSpc>
              <a:spcBef>
                <a:spcPts val="390"/>
              </a:spcBef>
              <a:buClr>
                <a:srgbClr val="E31F1F"/>
              </a:buClr>
              <a:buFont typeface="Webdings"/>
              <a:buChar char=""/>
              <a:tabLst>
                <a:tab pos="737235" algn="l"/>
              </a:tabLst>
            </a:pPr>
            <a:endParaRPr lang="en-IN" b="1" spc="-20" dirty="0">
              <a:latin typeface="Arial"/>
              <a:cs typeface="Arial"/>
            </a:endParaRPr>
          </a:p>
          <a:p>
            <a:pPr marL="736600" lvl="1" indent="-278130">
              <a:lnSpc>
                <a:spcPct val="100000"/>
              </a:lnSpc>
              <a:spcBef>
                <a:spcPts val="390"/>
              </a:spcBef>
              <a:buClr>
                <a:srgbClr val="E31F1F"/>
              </a:buClr>
              <a:buFont typeface="Webdings"/>
              <a:buChar char=""/>
              <a:tabLst>
                <a:tab pos="737235" algn="l"/>
              </a:tabLst>
            </a:pPr>
            <a:r>
              <a:rPr sz="1600" spc="-20" dirty="0">
                <a:latin typeface="Arial"/>
                <a:cs typeface="Arial"/>
              </a:rPr>
              <a:t>Typical</a:t>
            </a:r>
            <a:r>
              <a:rPr sz="1600" spc="-5" dirty="0">
                <a:latin typeface="Arial"/>
                <a:cs typeface="Arial"/>
              </a:rPr>
              <a:t> Grade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concrete</a:t>
            </a:r>
            <a:r>
              <a:rPr sz="1600" spc="4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M45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M50</a:t>
            </a:r>
            <a:endParaRPr sz="1600" dirty="0">
              <a:latin typeface="Arial"/>
              <a:cs typeface="Arial"/>
            </a:endParaRPr>
          </a:p>
          <a:p>
            <a:pPr marL="736600" lvl="1" indent="-278130">
              <a:lnSpc>
                <a:spcPct val="100000"/>
              </a:lnSpc>
              <a:spcBef>
                <a:spcPts val="385"/>
              </a:spcBef>
              <a:buClr>
                <a:srgbClr val="E31F1F"/>
              </a:buClr>
              <a:buFont typeface="Webdings"/>
              <a:buChar char=""/>
              <a:tabLst>
                <a:tab pos="737235" algn="l"/>
              </a:tabLst>
            </a:pPr>
            <a:r>
              <a:rPr sz="1600" spc="-25" dirty="0">
                <a:latin typeface="Arial"/>
                <a:cs typeface="Arial"/>
              </a:rPr>
              <a:t>Very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low </a:t>
            </a:r>
            <a:r>
              <a:rPr sz="1600" spc="-10" dirty="0">
                <a:latin typeface="Arial"/>
                <a:cs typeface="Arial"/>
              </a:rPr>
              <a:t>water</a:t>
            </a:r>
            <a:r>
              <a:rPr sz="1600" spc="4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cement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ratio :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low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endParaRPr sz="1600" dirty="0">
              <a:latin typeface="Arial"/>
              <a:cs typeface="Arial"/>
            </a:endParaRPr>
          </a:p>
          <a:p>
            <a:pPr marL="7366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0.26-0.29</a:t>
            </a:r>
            <a:endParaRPr sz="1600" dirty="0">
              <a:latin typeface="Arial"/>
              <a:cs typeface="Arial"/>
            </a:endParaRPr>
          </a:p>
          <a:p>
            <a:pPr marL="736600" lvl="1" indent="-278130">
              <a:lnSpc>
                <a:spcPct val="100000"/>
              </a:lnSpc>
              <a:spcBef>
                <a:spcPts val="385"/>
              </a:spcBef>
              <a:buClr>
                <a:srgbClr val="E31F1F"/>
              </a:buClr>
              <a:buFont typeface="Webdings"/>
              <a:buChar char=""/>
              <a:tabLst>
                <a:tab pos="737235" algn="l"/>
                <a:tab pos="3098800" algn="l"/>
              </a:tabLst>
            </a:pPr>
            <a:r>
              <a:rPr sz="1600" spc="-5" dirty="0">
                <a:latin typeface="Arial"/>
                <a:cs typeface="Arial"/>
              </a:rPr>
              <a:t>Workability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retention</a:t>
            </a:r>
            <a:r>
              <a:rPr lang="en-US" sz="1600" spc="-5" dirty="0">
                <a:latin typeface="Arial"/>
                <a:cs typeface="Arial"/>
              </a:rPr>
              <a:t>        : </a:t>
            </a:r>
            <a:r>
              <a:rPr sz="1600" spc="-5" dirty="0">
                <a:latin typeface="Arial"/>
                <a:cs typeface="Arial"/>
              </a:rPr>
              <a:t>45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min-90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min</a:t>
            </a:r>
            <a:endParaRPr sz="1600" dirty="0">
              <a:latin typeface="Arial"/>
              <a:cs typeface="Arial"/>
            </a:endParaRPr>
          </a:p>
          <a:p>
            <a:pPr marL="736600" marR="160020" lvl="1" indent="-277495">
              <a:lnSpc>
                <a:spcPct val="100000"/>
              </a:lnSpc>
              <a:spcBef>
                <a:spcPts val="385"/>
              </a:spcBef>
              <a:buClr>
                <a:srgbClr val="E31F1F"/>
              </a:buClr>
              <a:buFont typeface="Webdings"/>
              <a:buChar char=""/>
              <a:tabLst>
                <a:tab pos="737235" algn="l"/>
                <a:tab pos="1800860" algn="l"/>
              </a:tabLst>
            </a:pPr>
            <a:r>
              <a:rPr sz="1600" spc="-5" dirty="0">
                <a:latin typeface="Arial"/>
                <a:cs typeface="Arial"/>
              </a:rPr>
              <a:t>High early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Strength</a:t>
            </a:r>
            <a:r>
              <a:rPr sz="160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         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 early as </a:t>
            </a:r>
            <a:r>
              <a:rPr sz="1600" dirty="0">
                <a:latin typeface="Arial"/>
                <a:cs typeface="Arial"/>
              </a:rPr>
              <a:t>8-12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hrs</a:t>
            </a:r>
            <a:r>
              <a:rPr sz="1600" spc="4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range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Mpa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15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Mpa</a:t>
            </a:r>
            <a:endParaRPr sz="1600" dirty="0">
              <a:latin typeface="Arial"/>
              <a:cs typeface="Arial"/>
            </a:endParaRPr>
          </a:p>
          <a:p>
            <a:pPr marL="736600" lvl="1" indent="-278130">
              <a:lnSpc>
                <a:spcPct val="100000"/>
              </a:lnSpc>
              <a:spcBef>
                <a:spcPts val="385"/>
              </a:spcBef>
              <a:buClr>
                <a:srgbClr val="E31F1F"/>
              </a:buClr>
              <a:buFont typeface="Webdings"/>
              <a:buChar char=""/>
              <a:tabLst>
                <a:tab pos="737235" algn="l"/>
              </a:tabLst>
            </a:pPr>
            <a:r>
              <a:rPr sz="1600" spc="-5" dirty="0">
                <a:latin typeface="Arial"/>
                <a:cs typeface="Arial"/>
              </a:rPr>
              <a:t>Durability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tests</a:t>
            </a:r>
            <a:endParaRPr sz="1600" dirty="0">
              <a:latin typeface="Arial"/>
              <a:cs typeface="Arial"/>
            </a:endParaRPr>
          </a:p>
          <a:p>
            <a:pPr marL="1181735" lvl="2" indent="-266065">
              <a:lnSpc>
                <a:spcPct val="100000"/>
              </a:lnSpc>
              <a:buClr>
                <a:srgbClr val="E31F1F"/>
              </a:buClr>
              <a:buFont typeface="Wingdings"/>
              <a:buChar char=""/>
              <a:tabLst>
                <a:tab pos="1182370" algn="l"/>
              </a:tabLst>
            </a:pPr>
            <a:r>
              <a:rPr sz="1600" spc="-5" dirty="0">
                <a:latin typeface="Arial"/>
                <a:cs typeface="Arial"/>
              </a:rPr>
              <a:t>RCPT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lang="en-US" sz="1600" spc="-40" dirty="0">
                <a:latin typeface="Arial"/>
                <a:cs typeface="Arial"/>
              </a:rPr>
              <a:t>                   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600-1000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coulombs</a:t>
            </a:r>
            <a:endParaRPr sz="1600" dirty="0">
              <a:latin typeface="Arial"/>
              <a:cs typeface="Arial"/>
            </a:endParaRPr>
          </a:p>
          <a:p>
            <a:pPr marL="1181735" lvl="2" indent="-266065">
              <a:lnSpc>
                <a:spcPct val="100000"/>
              </a:lnSpc>
              <a:spcBef>
                <a:spcPts val="384"/>
              </a:spcBef>
              <a:buClr>
                <a:srgbClr val="E31F1F"/>
              </a:buClr>
              <a:buFont typeface="Wingdings"/>
              <a:buChar char=""/>
              <a:tabLst>
                <a:tab pos="1182370" algn="l"/>
              </a:tabLst>
            </a:pPr>
            <a:r>
              <a:rPr sz="1600" spc="-15" dirty="0">
                <a:latin typeface="Arial"/>
                <a:cs typeface="Arial"/>
              </a:rPr>
              <a:t>Water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Penetration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: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less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than 25</a:t>
            </a:r>
            <a:r>
              <a:rPr lang="en-US" sz="1600" spc="-5" dirty="0">
                <a:latin typeface="Arial"/>
                <a:cs typeface="Arial"/>
              </a:rPr>
              <a:t>mm</a:t>
            </a:r>
            <a:endParaRPr sz="1600" dirty="0">
              <a:latin typeface="Arial"/>
              <a:cs typeface="Arial"/>
            </a:endParaRPr>
          </a:p>
          <a:p>
            <a:pPr marL="1181735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 marL="736600" marR="750570" lvl="1" indent="-277495">
              <a:lnSpc>
                <a:spcPct val="100000"/>
              </a:lnSpc>
              <a:spcBef>
                <a:spcPts val="5"/>
              </a:spcBef>
              <a:buClr>
                <a:srgbClr val="E31F1F"/>
              </a:buClr>
              <a:buFont typeface="Webdings"/>
              <a:buChar char=""/>
              <a:tabLst>
                <a:tab pos="737235" algn="l"/>
              </a:tabLst>
            </a:pPr>
            <a:r>
              <a:rPr sz="1600" spc="-10" dirty="0">
                <a:latin typeface="Arial"/>
                <a:cs typeface="Arial"/>
              </a:rPr>
              <a:t>Good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surface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finish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with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out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</a:t>
            </a:r>
            <a:r>
              <a:rPr lang="en-US" sz="1600" spc="-5" dirty="0">
                <a:latin typeface="Arial"/>
                <a:cs typeface="Arial"/>
              </a:rPr>
              <a:t>y </a:t>
            </a:r>
            <a:r>
              <a:rPr sz="1600" spc="-5" dirty="0">
                <a:latin typeface="Arial"/>
                <a:cs typeface="Arial"/>
              </a:rPr>
              <a:t>defects.</a:t>
            </a:r>
            <a:endParaRPr sz="1600" dirty="0">
              <a:latin typeface="Arial"/>
              <a:cs typeface="Arial"/>
            </a:endParaRPr>
          </a:p>
          <a:p>
            <a:pPr marL="736600" lvl="1" indent="-278130">
              <a:lnSpc>
                <a:spcPct val="100000"/>
              </a:lnSpc>
              <a:spcBef>
                <a:spcPts val="380"/>
              </a:spcBef>
              <a:buClr>
                <a:srgbClr val="E31F1F"/>
              </a:buClr>
              <a:buFont typeface="Webdings"/>
              <a:buChar char=""/>
              <a:tabLst>
                <a:tab pos="737235" algn="l"/>
              </a:tabLst>
            </a:pPr>
            <a:r>
              <a:rPr sz="1600" spc="-5" dirty="0">
                <a:latin typeface="Arial"/>
                <a:cs typeface="Arial"/>
              </a:rPr>
              <a:t>Early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strength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using</a:t>
            </a:r>
            <a:r>
              <a:rPr sz="1600" spc="4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SCM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 idx="4294967295"/>
          </p:nvPr>
        </p:nvSpPr>
        <p:spPr>
          <a:xfrm>
            <a:off x="258267" y="484059"/>
            <a:ext cx="5832475" cy="3921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Fosroc</a:t>
            </a:r>
            <a:r>
              <a:rPr sz="2400" spc="-20" dirty="0"/>
              <a:t> </a:t>
            </a:r>
            <a:r>
              <a:rPr sz="2400" dirty="0"/>
              <a:t>–</a:t>
            </a:r>
            <a:r>
              <a:rPr sz="2400" spc="-10" dirty="0"/>
              <a:t> </a:t>
            </a:r>
            <a:r>
              <a:rPr sz="2400" spc="-5" dirty="0"/>
              <a:t>Solution</a:t>
            </a:r>
            <a:r>
              <a:rPr sz="2400" spc="5" dirty="0"/>
              <a:t> </a:t>
            </a:r>
            <a:r>
              <a:rPr sz="2400" spc="-5" dirty="0"/>
              <a:t>for</a:t>
            </a:r>
            <a:r>
              <a:rPr sz="2400" spc="-15" dirty="0"/>
              <a:t> </a:t>
            </a:r>
            <a:r>
              <a:rPr sz="2400" spc="-5" dirty="0"/>
              <a:t>TBM</a:t>
            </a:r>
            <a:r>
              <a:rPr sz="2400" dirty="0"/>
              <a:t> </a:t>
            </a:r>
            <a:r>
              <a:rPr sz="2400" spc="-5" dirty="0"/>
              <a:t>segment</a:t>
            </a:r>
            <a:endParaRPr sz="2400" dirty="0"/>
          </a:p>
        </p:txBody>
      </p:sp>
      <p:sp>
        <p:nvSpPr>
          <p:cNvPr id="16" name="object 16"/>
          <p:cNvSpPr txBox="1"/>
          <p:nvPr/>
        </p:nvSpPr>
        <p:spPr>
          <a:xfrm>
            <a:off x="258267" y="1222628"/>
            <a:ext cx="8498205" cy="4740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0" marR="384810" indent="-266700">
              <a:lnSpc>
                <a:spcPct val="100000"/>
              </a:lnSpc>
              <a:spcBef>
                <a:spcPts val="105"/>
              </a:spcBef>
              <a:buClr>
                <a:srgbClr val="E31F1F"/>
              </a:buClr>
              <a:buFont typeface="Wingdings"/>
              <a:buChar char=""/>
              <a:tabLst>
                <a:tab pos="279400" algn="l"/>
                <a:tab pos="1506220" algn="l"/>
                <a:tab pos="3310890" algn="l"/>
                <a:tab pos="7001509" algn="l"/>
              </a:tabLst>
            </a:pPr>
            <a:r>
              <a:rPr sz="2000" b="1" dirty="0">
                <a:latin typeface="Arial"/>
                <a:cs typeface="Arial"/>
              </a:rPr>
              <a:t>Auracast	</a:t>
            </a:r>
            <a:r>
              <a:rPr sz="2000" dirty="0">
                <a:latin typeface="Arial"/>
                <a:cs typeface="Arial"/>
              </a:rPr>
              <a:t>produ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rie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,	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ration,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low visc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sit</a:t>
            </a:r>
            <a:r>
              <a:rPr sz="2000" spc="-155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,	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ole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ular  designed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PCE based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Superplasticiser.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31F1F"/>
              </a:buClr>
              <a:buFont typeface="Wingdings"/>
              <a:buChar char=""/>
            </a:pPr>
            <a:endParaRPr sz="2050">
              <a:latin typeface="Arial"/>
              <a:cs typeface="Arial"/>
            </a:endParaRPr>
          </a:p>
          <a:p>
            <a:pPr marL="279400" marR="5080" indent="-266700">
              <a:lnSpc>
                <a:spcPct val="100000"/>
              </a:lnSpc>
              <a:buClr>
                <a:srgbClr val="E31F1F"/>
              </a:buClr>
              <a:buFont typeface="Wingdings"/>
              <a:buChar char=""/>
              <a:tabLst>
                <a:tab pos="279400" algn="l"/>
                <a:tab pos="1576070" algn="l"/>
              </a:tabLst>
            </a:pPr>
            <a:r>
              <a:rPr sz="2000" b="1" dirty="0">
                <a:latin typeface="Arial"/>
                <a:cs typeface="Arial"/>
              </a:rPr>
              <a:t>Auracast,	</a:t>
            </a:r>
            <a:r>
              <a:rPr sz="2000" dirty="0">
                <a:latin typeface="Arial"/>
                <a:cs typeface="Arial"/>
              </a:rPr>
              <a:t>designed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precast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industry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high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early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strength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good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surface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finish.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E31F1F"/>
              </a:buClr>
              <a:buFont typeface="Wingdings"/>
              <a:buChar char=""/>
            </a:pPr>
            <a:endParaRPr sz="205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Clr>
                <a:srgbClr val="E31F1F"/>
              </a:buClr>
              <a:buFont typeface="Wingdings"/>
              <a:buChar char=""/>
              <a:tabLst>
                <a:tab pos="279400" algn="l"/>
              </a:tabLst>
            </a:pPr>
            <a:r>
              <a:rPr sz="2000" b="1" dirty="0">
                <a:latin typeface="Arial"/>
                <a:cs typeface="Arial"/>
              </a:rPr>
              <a:t>Advantages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Auracast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736600" lvl="1" indent="-277495">
              <a:lnSpc>
                <a:spcPct val="100000"/>
              </a:lnSpc>
              <a:spcBef>
                <a:spcPts val="440"/>
              </a:spcBef>
              <a:buClr>
                <a:srgbClr val="E31F1F"/>
              </a:buClr>
              <a:buFont typeface="Webdings"/>
              <a:buChar char=""/>
              <a:tabLst>
                <a:tab pos="736600" algn="l"/>
              </a:tabLst>
            </a:pPr>
            <a:r>
              <a:rPr sz="1800" spc="-30" dirty="0">
                <a:latin typeface="Arial"/>
                <a:cs typeface="Arial"/>
              </a:rPr>
              <a:t>Very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low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stickiness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L="736600" lvl="1" indent="-277495">
              <a:lnSpc>
                <a:spcPct val="100000"/>
              </a:lnSpc>
              <a:spcBef>
                <a:spcPts val="434"/>
              </a:spcBef>
              <a:buClr>
                <a:srgbClr val="E31F1F"/>
              </a:buClr>
              <a:buFont typeface="Webdings"/>
              <a:buChar char=""/>
              <a:tabLst>
                <a:tab pos="736600" algn="l"/>
              </a:tabLst>
            </a:pPr>
            <a:r>
              <a:rPr sz="1800" spc="-30" dirty="0">
                <a:latin typeface="Arial"/>
                <a:cs typeface="Arial"/>
              </a:rPr>
              <a:t>Very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high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water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reduction,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suitable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precast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concrete</a:t>
            </a:r>
            <a:endParaRPr sz="1800">
              <a:latin typeface="Arial"/>
              <a:cs typeface="Arial"/>
            </a:endParaRPr>
          </a:p>
          <a:p>
            <a:pPr marL="736600" marR="539115" lvl="1" indent="-277495">
              <a:lnSpc>
                <a:spcPct val="100000"/>
              </a:lnSpc>
              <a:spcBef>
                <a:spcPts val="430"/>
              </a:spcBef>
              <a:buClr>
                <a:srgbClr val="E31F1F"/>
              </a:buClr>
              <a:buFont typeface="Webdings"/>
              <a:buChar char=""/>
              <a:tabLst>
                <a:tab pos="736600" algn="l"/>
                <a:tab pos="1536700" algn="l"/>
              </a:tabLst>
            </a:pPr>
            <a:r>
              <a:rPr sz="1800" spc="-5" dirty="0">
                <a:latin typeface="Arial"/>
                <a:cs typeface="Arial"/>
              </a:rPr>
              <a:t>Range	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products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suit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normal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workability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vibrated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through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self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compacting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concrete,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semi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dry precast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processes</a:t>
            </a:r>
            <a:endParaRPr sz="1800">
              <a:latin typeface="Arial"/>
              <a:cs typeface="Arial"/>
            </a:endParaRPr>
          </a:p>
          <a:p>
            <a:pPr marL="736600" lvl="1" indent="-277495">
              <a:lnSpc>
                <a:spcPct val="100000"/>
              </a:lnSpc>
              <a:spcBef>
                <a:spcPts val="434"/>
              </a:spcBef>
              <a:buClr>
                <a:srgbClr val="E31F1F"/>
              </a:buClr>
              <a:buFont typeface="Webdings"/>
              <a:buChar char=""/>
              <a:tabLst>
                <a:tab pos="736600" algn="l"/>
                <a:tab pos="3225165" algn="l"/>
              </a:tabLst>
            </a:pPr>
            <a:r>
              <a:rPr sz="1800" spc="-5" dirty="0">
                <a:latin typeface="Arial"/>
                <a:cs typeface="Arial"/>
              </a:rPr>
              <a:t>High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early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age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strength	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 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early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8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hrs</a:t>
            </a:r>
            <a:endParaRPr sz="1800">
              <a:latin typeface="Arial"/>
              <a:cs typeface="Arial"/>
            </a:endParaRPr>
          </a:p>
          <a:p>
            <a:pPr marL="736600" lvl="1" indent="-277495">
              <a:lnSpc>
                <a:spcPct val="100000"/>
              </a:lnSpc>
              <a:spcBef>
                <a:spcPts val="430"/>
              </a:spcBef>
              <a:buClr>
                <a:srgbClr val="E31F1F"/>
              </a:buClr>
              <a:buFont typeface="Webdings"/>
              <a:buChar char=""/>
              <a:tabLst>
                <a:tab pos="736600" algn="l"/>
              </a:tabLst>
            </a:pPr>
            <a:r>
              <a:rPr sz="1800" spc="-5" dirty="0">
                <a:latin typeface="Arial"/>
                <a:cs typeface="Arial"/>
              </a:rPr>
              <a:t>Improved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surface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finishes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sharper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arrises</a:t>
            </a:r>
            <a:endParaRPr sz="1800">
              <a:latin typeface="Arial"/>
              <a:cs typeface="Arial"/>
            </a:endParaRPr>
          </a:p>
          <a:p>
            <a:pPr marL="736600" lvl="1" indent="-277495">
              <a:lnSpc>
                <a:spcPct val="100000"/>
              </a:lnSpc>
              <a:spcBef>
                <a:spcPts val="434"/>
              </a:spcBef>
              <a:buClr>
                <a:srgbClr val="E31F1F"/>
              </a:buClr>
              <a:buFont typeface="Webdings"/>
              <a:buChar char=""/>
              <a:tabLst>
                <a:tab pos="736600" algn="l"/>
              </a:tabLst>
            </a:pPr>
            <a:r>
              <a:rPr sz="1800" spc="-5" dirty="0">
                <a:latin typeface="Arial"/>
                <a:cs typeface="Arial"/>
              </a:rPr>
              <a:t>Single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component,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additional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retarder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</a:t>
            </a:r>
            <a:r>
              <a:rPr sz="1800" dirty="0">
                <a:latin typeface="Arial"/>
                <a:cs typeface="Arial"/>
              </a:rPr>
              <a:t> VMA</a:t>
            </a:r>
            <a:endParaRPr sz="1800">
              <a:latin typeface="Arial"/>
              <a:cs typeface="Arial"/>
            </a:endParaRPr>
          </a:p>
          <a:p>
            <a:pPr marL="736600" lvl="1" indent="-277495">
              <a:lnSpc>
                <a:spcPct val="100000"/>
              </a:lnSpc>
              <a:spcBef>
                <a:spcPts val="430"/>
              </a:spcBef>
              <a:buClr>
                <a:srgbClr val="E31F1F"/>
              </a:buClr>
              <a:buFont typeface="Webdings"/>
              <a:buChar char=""/>
              <a:tabLst>
                <a:tab pos="736600" algn="l"/>
              </a:tabLst>
            </a:pPr>
            <a:r>
              <a:rPr sz="1800" spc="-5" dirty="0">
                <a:latin typeface="Arial"/>
                <a:cs typeface="Arial"/>
              </a:rPr>
              <a:t>Compatible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100%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crush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Sand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title" idx="4294967295"/>
          </p:nvPr>
        </p:nvSpPr>
        <p:spPr>
          <a:xfrm>
            <a:off x="228600" y="609600"/>
            <a:ext cx="5105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3175" marR="5080" indent="-1261110">
              <a:lnSpc>
                <a:spcPct val="100000"/>
              </a:lnSpc>
              <a:spcBef>
                <a:spcPts val="100"/>
              </a:spcBef>
              <a:tabLst>
                <a:tab pos="2346325" algn="l"/>
              </a:tabLst>
            </a:pPr>
            <a:r>
              <a:rPr sz="2400" spc="-5" dirty="0"/>
              <a:t>TBM </a:t>
            </a:r>
            <a:r>
              <a:rPr sz="2400" spc="-785" dirty="0"/>
              <a:t> </a:t>
            </a:r>
            <a:r>
              <a:rPr lang="en-US" sz="2400" spc="-5" dirty="0"/>
              <a:t>A</a:t>
            </a:r>
            <a:r>
              <a:rPr sz="2400" spc="-5" dirty="0"/>
              <a:t>dmix</a:t>
            </a:r>
            <a:r>
              <a:rPr lang="en-US" sz="2400" spc="-5" dirty="0"/>
              <a:t>ture Requirement</a:t>
            </a:r>
            <a:endParaRPr sz="2400" dirty="0"/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30" y="1246378"/>
            <a:ext cx="2888869" cy="530682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003294" y="1246378"/>
            <a:ext cx="4188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100"/>
              </a:spcBef>
              <a:buClr>
                <a:srgbClr val="E31F1F"/>
              </a:buClr>
              <a:buFont typeface="Wingdings"/>
              <a:buChar char=""/>
              <a:tabLst>
                <a:tab pos="279400" algn="l"/>
              </a:tabLst>
            </a:pPr>
            <a:r>
              <a:rPr sz="1800" spc="-5" dirty="0">
                <a:latin typeface="Arial"/>
                <a:cs typeface="Arial"/>
              </a:rPr>
              <a:t>Project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performance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requirements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87440" y="1907870"/>
            <a:ext cx="20688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Mumbai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Metro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Rail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Soma</a:t>
            </a:r>
            <a:r>
              <a:rPr sz="1800" spc="4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Dogus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6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KM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M50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precast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45407" y="1907870"/>
            <a:ext cx="2192655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Project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Name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Contractor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(Below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Ground)</a:t>
            </a:r>
            <a:endParaRPr sz="18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Grade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Concrete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Segment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Workability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Strength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RCPT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20" dirty="0">
                <a:latin typeface="Arial"/>
                <a:cs typeface="Arial"/>
              </a:rPr>
              <a:t>Water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penetration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87440" y="3264841"/>
            <a:ext cx="218503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120 </a:t>
            </a:r>
            <a:r>
              <a:rPr sz="1800" dirty="0">
                <a:latin typeface="Arial"/>
                <a:cs typeface="Arial"/>
              </a:rPr>
              <a:t>mm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after90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:</a:t>
            </a:r>
            <a:r>
              <a:rPr sz="1800" spc="-10" dirty="0">
                <a:latin typeface="Arial"/>
                <a:cs typeface="Arial"/>
              </a:rPr>
              <a:t> 12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Mpa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12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hrs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860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Coulombs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.3mm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Embassy Red (Light)">
      <a:dk1>
        <a:srgbClr val="000000"/>
      </a:dk1>
      <a:lt1>
        <a:srgbClr val="FFFFFF"/>
      </a:lt1>
      <a:dk2>
        <a:srgbClr val="323232"/>
      </a:dk2>
      <a:lt2>
        <a:srgbClr val="969696"/>
      </a:lt2>
      <a:accent1>
        <a:srgbClr val="850000"/>
      </a:accent1>
      <a:accent2>
        <a:srgbClr val="DA0000"/>
      </a:accent2>
      <a:accent3>
        <a:srgbClr val="FF3C3C"/>
      </a:accent3>
      <a:accent4>
        <a:srgbClr val="FF7D7D"/>
      </a:accent4>
      <a:accent5>
        <a:srgbClr val="4B4B4B"/>
      </a:accent5>
      <a:accent6>
        <a:srgbClr val="7F7F7F"/>
      </a:accent6>
      <a:hlink>
        <a:srgbClr val="B2B2B2"/>
      </a:hlink>
      <a:folHlink>
        <a:srgbClr val="F0F0F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Fosroc White Apr 2003">
  <a:themeElements>
    <a:clrScheme name="Fosroc White Apr 20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sroc White Apr 200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sroc White Apr 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sroc White Apr 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sroc White Apr 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sroc White Apr 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sroc White Apr 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sroc White Apr 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sroc White Apr 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sroc White Apr 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sroc White Apr 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sroc White Apr 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sroc White Apr 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sroc White Apr 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Fosroc White Apr 2003">
  <a:themeElements>
    <a:clrScheme name="Fosroc White Apr 20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sroc White Apr 200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sroc White Apr 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sroc White Apr 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sroc White Apr 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sroc White Apr 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sroc White Apr 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sroc White Apr 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sroc White Apr 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sroc White Apr 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sroc White Apr 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sroc White Apr 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sroc White Apr 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sroc White Apr 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91207FF6B52E48901F195461F086E7" ma:contentTypeVersion="0" ma:contentTypeDescription="Create a new document." ma:contentTypeScope="" ma:versionID="61177aad87aa91e389522091eced09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45CA3A-4AA6-460D-8F97-EAA9DC807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4C7CE1-E480-45DE-8306-3F8E416BCE40}">
  <ds:schemaRefs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F943F47-ECCC-4A1C-8223-3F820ABBC5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8181</TotalTime>
  <Words>2132</Words>
  <Application>Microsoft Office PowerPoint</Application>
  <PresentationFormat>On-screen Show (4:3)</PresentationFormat>
  <Paragraphs>504</Paragraphs>
  <Slides>43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1" baseType="lpstr">
      <vt:lpstr>Arial</vt:lpstr>
      <vt:lpstr>Arial Black</vt:lpstr>
      <vt:lpstr>Calibri</vt:lpstr>
      <vt:lpstr>Calibri Light</vt:lpstr>
      <vt:lpstr>Cambria</vt:lpstr>
      <vt:lpstr>Franklin Gothic Book</vt:lpstr>
      <vt:lpstr>Franklin Gothic Medium Cond</vt:lpstr>
      <vt:lpstr>Georgia</vt:lpstr>
      <vt:lpstr>Gill Sans</vt:lpstr>
      <vt:lpstr>Open Sans</vt:lpstr>
      <vt:lpstr>Open Sans Semibold</vt:lpstr>
      <vt:lpstr>Webdings</vt:lpstr>
      <vt:lpstr>Wingdings</vt:lpstr>
      <vt:lpstr>Title &amp; Subtitle</vt:lpstr>
      <vt:lpstr>2_Fosroc White Apr 2003</vt:lpstr>
      <vt:lpstr>2_Office Theme</vt:lpstr>
      <vt:lpstr>5_Fosroc White Apr 2003</vt:lpstr>
      <vt:lpstr>Flash Movie</vt:lpstr>
      <vt:lpstr>Presentation on Fosroc ranges of Product Solutions for Precast Structures   </vt:lpstr>
      <vt:lpstr>History of Precast Concrete</vt:lpstr>
      <vt:lpstr>Features of Precast Concrete  Mix</vt:lpstr>
      <vt:lpstr>Role of Cement in Precast Concrete</vt:lpstr>
      <vt:lpstr>Dispersing Mechanism of PCE</vt:lpstr>
      <vt:lpstr>Below Ground - TBM</vt:lpstr>
      <vt:lpstr>TBM- Admixture for  precast segment</vt:lpstr>
      <vt:lpstr>Fosroc – Solution for TBM segment</vt:lpstr>
      <vt:lpstr>TBM  Admixture Requirement</vt:lpstr>
      <vt:lpstr>PowerPoint Presentation</vt:lpstr>
      <vt:lpstr>Wind Energy</vt:lpstr>
      <vt:lpstr>Wind Energy</vt:lpstr>
      <vt:lpstr>Wind Energy</vt:lpstr>
      <vt:lpstr>WATERPROOFING OF ROOF </vt:lpstr>
      <vt:lpstr>TPO based membranes</vt:lpstr>
      <vt:lpstr>FIXING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GROUT - CONBEXTRA GP2N</vt:lpstr>
      <vt:lpstr>CABLE GROUT FOR POST TENSIONING SYSTEMS</vt:lpstr>
      <vt:lpstr>IMPORTANCE OF THE CABLE GROUT </vt:lpstr>
      <vt:lpstr>GROUT PRODUCTION – CURRENT PRACTICE </vt:lpstr>
      <vt:lpstr>CHALLENGES – ISSUES </vt:lpstr>
      <vt:lpstr>CONSEQUENCES </vt:lpstr>
      <vt:lpstr>PRE PACKED GROUT</vt:lpstr>
      <vt:lpstr>CONBEXTRA CABLE GROUT</vt:lpstr>
      <vt:lpstr>CONBEXTRA CABLE GROUT HS</vt:lpstr>
      <vt:lpstr>SEGMENT BONDING AGENT</vt:lpstr>
      <vt:lpstr>SEGMENT BONDING AGENT</vt:lpstr>
      <vt:lpstr>SEGMENT BONDING AGENT</vt:lpstr>
      <vt:lpstr>CHEMICAL ANCHORING</vt:lpstr>
      <vt:lpstr>APPROVALS FOR LOKFIX E SERIES.</vt:lpstr>
      <vt:lpstr>PRODUCT POSITIONING</vt:lpstr>
      <vt:lpstr>PRODUCT ACCESSORIES</vt:lpstr>
      <vt:lpstr>DESIGN SUPPORT.</vt:lpstr>
      <vt:lpstr>ON SITE TESTING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Durable and Sustainable Constructive Solutions for Building Sector  Presented To: ................................................  ................................................  Date:  ....................</dc:title>
  <dc:creator>Mohan Kumar</dc:creator>
  <cp:lastModifiedBy>Manikandan Muthumanickam</cp:lastModifiedBy>
  <cp:revision>525</cp:revision>
  <dcterms:created xsi:type="dcterms:W3CDTF">2006-08-16T00:00:00Z</dcterms:created>
  <dcterms:modified xsi:type="dcterms:W3CDTF">2021-11-30T06:28:55Z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0x0101000591207FF6B52E48901F195461F086E7</vt:lpwstr>
  </property>
  <property fmtid="{D5CDD505-2E9C-101B-9397-08002B2CF9AE}" pid="3" name="_dlc_DocIdItemGuid">
    <vt:lpwstr>db2dc5e8-bcf3-45dc-b85f-e214d937a2fd</vt:lpwstr>
  </property>
</Properties>
</file>